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555" r:id="rId2"/>
    <p:sldId id="588" r:id="rId3"/>
    <p:sldId id="576" r:id="rId4"/>
    <p:sldId id="590" r:id="rId5"/>
    <p:sldId id="598" r:id="rId6"/>
    <p:sldId id="592" r:id="rId7"/>
    <p:sldId id="594" r:id="rId8"/>
    <p:sldId id="599" r:id="rId9"/>
    <p:sldId id="600" r:id="rId10"/>
    <p:sldId id="595" r:id="rId11"/>
    <p:sldId id="596" r:id="rId12"/>
    <p:sldId id="597" r:id="rId13"/>
    <p:sldId id="601" r:id="rId14"/>
    <p:sldId id="602" r:id="rId15"/>
    <p:sldId id="603" r:id="rId16"/>
    <p:sldId id="589" r:id="rId17"/>
    <p:sldId id="587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00"/>
    <a:srgbClr val="009900"/>
    <a:srgbClr val="EDE577"/>
    <a:srgbClr val="FFFF65"/>
    <a:srgbClr val="0033CC"/>
    <a:srgbClr val="005C00"/>
    <a:srgbClr val="E1D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79032" autoAdjust="0"/>
  </p:normalViewPr>
  <p:slideViewPr>
    <p:cSldViewPr>
      <p:cViewPr varScale="1">
        <p:scale>
          <a:sx n="92" d="100"/>
          <a:sy n="92" d="100"/>
        </p:scale>
        <p:origin x="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B1093-71A7-4DE1-9841-9EF509795CC1}" type="presOf" srcId="{22E8D25D-D024-4DDD-8DE0-0256CAC7454A}" destId="{527AA6F9-B12F-4A29-B568-380ACC3311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A6142-C199-4EAB-94F8-126364116572}" type="presOf" srcId="{22E8D25D-D024-4DDD-8DE0-0256CAC7454A}" destId="{527AA6F9-B12F-4A29-B568-380ACC331191}" srcOrd="0" destOrd="0" presId="urn:microsoft.com/office/officeart/2005/8/layout/process1"/>
    <dgm:cxn modelId="{BAD661F5-B61C-43EB-9C34-323184BB926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162D645D-3D95-4CAA-85DB-A6BE5218181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27271-0F08-41BD-ABBC-BE5345678DA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765C8C4-CACC-4D83-9F4E-DC7F88D01D33}" type="presOf" srcId="{E3663A91-9BFE-4DAA-B8FF-675638D30E12}" destId="{D1E77373-09DF-4363-96BA-C58365FF933C}" srcOrd="0" destOrd="0" presId="urn:microsoft.com/office/officeart/2005/8/layout/process1"/>
    <dgm:cxn modelId="{6E4C7BEE-4B38-411C-B6EB-CC171E45077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287B0-D6A8-4D68-AB69-73CDA721FBAA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5E19681-4E29-4C30-8F37-67D471A71606}" type="presOf" srcId="{22E8D25D-D024-4DDD-8DE0-0256CAC7454A}" destId="{527AA6F9-B12F-4A29-B568-380ACC331191}" srcOrd="0" destOrd="0" presId="urn:microsoft.com/office/officeart/2005/8/layout/process1"/>
    <dgm:cxn modelId="{86AB25A5-73DC-454D-814B-ECB8EEAA531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20069" custLinFactNeighborY="-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2A88983-9798-4D34-B407-7DC181060F87}" type="presOf" srcId="{E3663A91-9BFE-4DAA-B8FF-675638D30E12}" destId="{D1E77373-09DF-4363-96BA-C58365FF933C}" srcOrd="0" destOrd="0" presId="urn:microsoft.com/office/officeart/2005/8/layout/process1"/>
    <dgm:cxn modelId="{BE267098-D6B0-4336-902F-5CFCFB089D5A}" type="presOf" srcId="{22E8D25D-D024-4DDD-8DE0-0256CAC7454A}" destId="{527AA6F9-B12F-4A29-B568-380ACC331191}" srcOrd="0" destOrd="0" presId="urn:microsoft.com/office/officeart/2005/8/layout/process1"/>
    <dgm:cxn modelId="{8319AA86-B07D-4A92-9D3F-C16E3397FEA7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4D754-ECAE-4175-81E6-B6954EFE2C81}" type="presOf" srcId="{E3663A91-9BFE-4DAA-B8FF-675638D30E12}" destId="{D1E77373-09DF-4363-96BA-C58365FF933C}" srcOrd="0" destOrd="0" presId="urn:microsoft.com/office/officeart/2005/8/layout/process1"/>
    <dgm:cxn modelId="{A68A61D7-ED84-436F-95F7-7D5C32F1458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4409868-29DC-4FF9-847A-43E9286EB2A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54DB87-A565-45AE-84C3-075E96A9A60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A840D1E-E77B-4D89-84C1-B3FDB5458EED}" type="presOf" srcId="{E3663A91-9BFE-4DAA-B8FF-675638D30E12}" destId="{D1E77373-09DF-4363-96BA-C58365FF933C}" srcOrd="0" destOrd="0" presId="urn:microsoft.com/office/officeart/2005/8/layout/process1"/>
    <dgm:cxn modelId="{8FE95E22-6E0B-4A81-97B6-B9493F49A679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274F3-7196-42A5-A52C-A1BFC7F28DF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578D14B-4863-4FD2-80D3-688059456FF3}" type="presOf" srcId="{22E8D25D-D024-4DDD-8DE0-0256CAC7454A}" destId="{527AA6F9-B12F-4A29-B568-380ACC331191}" srcOrd="0" destOrd="0" presId="urn:microsoft.com/office/officeart/2005/8/layout/process1"/>
    <dgm:cxn modelId="{78A0698C-EA89-4570-998F-3E05858417A8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B021A-5E97-47E4-8E11-530618DF1D44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15FD4CBD-3D1D-4CFC-9B8F-4D26011A8D2E}" type="presOf" srcId="{E3663A91-9BFE-4DAA-B8FF-675638D30E12}" destId="{D1E77373-09DF-4363-96BA-C58365FF933C}" srcOrd="0" destOrd="0" presId="urn:microsoft.com/office/officeart/2005/8/layout/process1"/>
    <dgm:cxn modelId="{C7ED0124-2123-45A0-A061-0D907CC5DAC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BF22B-E8AA-4D06-873A-735FBE08BD74}" type="presOf" srcId="{E3663A91-9BFE-4DAA-B8FF-675638D30E12}" destId="{D1E77373-09DF-4363-96BA-C58365FF933C}" srcOrd="0" destOrd="0" presId="urn:microsoft.com/office/officeart/2005/8/layout/process1"/>
    <dgm:cxn modelId="{91A3FEF2-52C2-4B34-ACEB-77A467F69BEF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B3FBA4F-5B8C-4394-935A-A5D27DE7700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C792D-1529-4E60-B17B-7B4801C6297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C26C10A7-CDF4-4DE0-B2D9-8624D3FF2FF5}" type="presOf" srcId="{22E8D25D-D024-4DDD-8DE0-0256CAC7454A}" destId="{527AA6F9-B12F-4A29-B568-380ACC331191}" srcOrd="0" destOrd="0" presId="urn:microsoft.com/office/officeart/2005/8/layout/process1"/>
    <dgm:cxn modelId="{27D9128F-2E31-4A6B-87F2-63405DBB748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245381" custLinFactY="-37885" custLinFactNeighborX="3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6F859-2F10-49B0-85C9-1DBF7D6DEB91}" type="presOf" srcId="{22E8D25D-D024-4DDD-8DE0-0256CAC7454A}" destId="{527AA6F9-B12F-4A29-B568-380ACC331191}" srcOrd="0" destOrd="0" presId="urn:microsoft.com/office/officeart/2005/8/layout/process1"/>
    <dgm:cxn modelId="{5EB91922-EC78-4C83-88B2-5CDFE1A99EB1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DBF81B8-0BEC-48A5-818E-A4DE6058622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EB8E5-D568-493C-B6A2-540D0F613F8D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8E55B713-C287-4237-83F7-EB3C67E57FF3}" type="presOf" srcId="{E3663A91-9BFE-4DAA-B8FF-675638D30E12}" destId="{D1E77373-09DF-4363-96BA-C58365FF933C}" srcOrd="0" destOrd="0" presId="urn:microsoft.com/office/officeart/2005/8/layout/process1"/>
    <dgm:cxn modelId="{610F069B-19C8-4500-84AF-5A81F708942A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180323" custLinFactY="-81673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5315C-592E-45C2-8E83-B68A78D785B6}" type="presOf" srcId="{E3663A91-9BFE-4DAA-B8FF-675638D30E12}" destId="{D1E77373-09DF-4363-96BA-C58365FF933C}" srcOrd="0" destOrd="0" presId="urn:microsoft.com/office/officeart/2005/8/layout/process1"/>
    <dgm:cxn modelId="{4A09D7B1-8AB5-4D4F-AD33-0A3AD018BD8A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97B97FE-B9A0-40F1-A6DA-4045ED91D9B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B41D5-6C60-42DA-A572-1B7006976936}" type="presOf" srcId="{E3663A91-9BFE-4DAA-B8FF-675638D30E12}" destId="{D1E77373-09DF-4363-96BA-C58365FF933C}" srcOrd="0" destOrd="0" presId="urn:microsoft.com/office/officeart/2005/8/layout/process1"/>
    <dgm:cxn modelId="{077E1897-329A-4C8A-B429-DFE866F6D291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D767CCC9-DDAB-4885-A199-AFDC0453CB39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80127" custLinFactNeighborX="100000" custLinFactNeighborY="19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5FDC4-9076-4D19-AFD3-767785AF8FA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C20B159-E271-442E-821F-C360B358807F}" type="presOf" srcId="{22E8D25D-D024-4DDD-8DE0-0256CAC7454A}" destId="{527AA6F9-B12F-4A29-B568-380ACC331191}" srcOrd="0" destOrd="0" presId="urn:microsoft.com/office/officeart/2005/8/layout/process1"/>
    <dgm:cxn modelId="{E9C96B8D-2FFE-46C3-A69D-2D28C3F150D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40186" custLinFactNeighborX="-10000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ACD34-EBC0-4FEA-BB56-F1145B0B8D81}" type="presOf" srcId="{22E8D25D-D024-4DDD-8DE0-0256CAC7454A}" destId="{527AA6F9-B12F-4A29-B568-380ACC331191}" srcOrd="0" destOrd="0" presId="urn:microsoft.com/office/officeart/2005/8/layout/process1"/>
    <dgm:cxn modelId="{546F53B1-6EE8-4DBD-928A-A97ABADED0D4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0A47C55-2133-401E-A818-21367861053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340675" custLinFactNeighborX="400000" custLinFactNeighborY="-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2A2A3-3FF4-43B7-9FE2-28B8FC10FE8E}" type="presOf" srcId="{E3663A91-9BFE-4DAA-B8FF-675638D30E12}" destId="{D1E77373-09DF-4363-96BA-C58365FF933C}" srcOrd="0" destOrd="0" presId="urn:microsoft.com/office/officeart/2005/8/layout/process1"/>
    <dgm:cxn modelId="{5C4E91A8-C781-498E-80AD-3FD27072DBA2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B7B9793D-6386-4004-B54A-55D0BA950FB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147" custLinFactY="121964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4EE65-DA45-4C4B-814F-EDF48EB4922F}" type="presOf" srcId="{22E8D25D-D024-4DDD-8DE0-0256CAC7454A}" destId="{527AA6F9-B12F-4A29-B568-380ACC331191}" srcOrd="0" destOrd="0" presId="urn:microsoft.com/office/officeart/2005/8/layout/process1"/>
    <dgm:cxn modelId="{84906EC0-9F72-476C-8DD7-865321F621F7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F2117CF-A1ED-4618-8FDA-75F09D06BAA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300000" custLinFactY="-100000" custLinFactNeighborX="388224" custLinFactNeighborY="-18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560A9-2E54-4DF1-AB2C-4533D409FF65}" type="presOf" srcId="{E3663A91-9BFE-4DAA-B8FF-675638D30E12}" destId="{D1E77373-09DF-4363-96BA-C58365FF933C}" srcOrd="0" destOrd="0" presId="urn:microsoft.com/office/officeart/2005/8/layout/process1"/>
    <dgm:cxn modelId="{6BFB6E3C-01EE-46E5-AB13-8E8E0A6D9FC0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2680A6EB-858E-4537-B20A-86CECB41EC7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200000" custLinFactY="101818" custLinFactNeighborX="-260499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58419-76A6-470A-ABCC-127B42F405B0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3894625-0637-435E-8731-E07DB7C6CB2C}" type="presOf" srcId="{22E8D25D-D024-4DDD-8DE0-0256CAC7454A}" destId="{527AA6F9-B12F-4A29-B568-380ACC331191}" srcOrd="0" destOrd="0" presId="urn:microsoft.com/office/officeart/2005/8/layout/process1"/>
    <dgm:cxn modelId="{49CDD0AB-D88F-4565-B7DC-3802A3F1F70A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12B64-F4AC-44D0-BB1D-08130669E3D3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B7299FE-2FC2-4953-AE0A-ADCC31D5E05E}" type="presOf" srcId="{E3663A91-9BFE-4DAA-B8FF-675638D30E12}" destId="{D1E77373-09DF-4363-96BA-C58365FF933C}" srcOrd="0" destOrd="0" presId="urn:microsoft.com/office/officeart/2005/8/layout/process1"/>
    <dgm:cxn modelId="{CCD021D6-F336-4515-B6C4-32DCDB1AD94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8DC6B-5B00-4E1A-8B8E-AC03F58F383D}" type="presOf" srcId="{E3663A91-9BFE-4DAA-B8FF-675638D30E12}" destId="{D1E77373-09DF-4363-96BA-C58365FF933C}" srcOrd="0" destOrd="0" presId="urn:microsoft.com/office/officeart/2005/8/layout/process1"/>
    <dgm:cxn modelId="{38A58AE3-499E-4DB2-B955-79114DDE3CB8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2D7C675-FCEE-4C40-9130-89C9DCFD56E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0E5B6F9-0B36-4269-831B-990C936EE80E}" type="presOf" srcId="{22E8D25D-D024-4DDD-8DE0-0256CAC7454A}" destId="{527AA6F9-B12F-4A29-B568-380ACC331191}" srcOrd="0" destOrd="0" presId="urn:microsoft.com/office/officeart/2005/8/layout/process1"/>
    <dgm:cxn modelId="{90797044-47BE-4CA5-BEAF-CF9B256DD182}" type="presOf" srcId="{E3663A91-9BFE-4DAA-B8FF-675638D30E12}" destId="{D1E77373-09DF-4363-96BA-C58365FF933C}" srcOrd="0" destOrd="0" presId="urn:microsoft.com/office/officeart/2005/8/layout/process1"/>
    <dgm:cxn modelId="{9ADE544D-58C4-4FB0-8C1B-F13F361869A2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200000" custLinFactNeighborX="280420" custLinFactNeighborY="-4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E2278-5FAD-4FB9-A235-9FB204A81B85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004A1AFB-2F56-440A-AA21-A717647DDD07}" type="presOf" srcId="{22E8D25D-D024-4DDD-8DE0-0256CAC7454A}" destId="{527AA6F9-B12F-4A29-B568-380ACC331191}" srcOrd="0" destOrd="0" presId="urn:microsoft.com/office/officeart/2005/8/layout/process1"/>
    <dgm:cxn modelId="{38DFBE8D-587B-49B8-9E0F-4E4096D5A01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40088" custLinFactY="-200000" custLinFactNeighborX="100000" custLinFactNeighborY="-2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0B6F4-E2E7-48E3-B0E4-30A3487028EA}" type="presOf" srcId="{22E8D25D-D024-4DDD-8DE0-0256CAC7454A}" destId="{527AA6F9-B12F-4A29-B568-380ACC331191}" srcOrd="0" destOrd="0" presId="urn:microsoft.com/office/officeart/2005/8/layout/process1"/>
    <dgm:cxn modelId="{D803D95F-9202-4C33-B6BB-9C5A1F9EBE0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00D231D-6674-411A-A8D4-3422E3278C6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7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8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9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15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11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12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13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19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20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16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17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23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24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25</a:t>
          </a:r>
          <a:endParaRPr lang="en-US" sz="1700" b="0" i="0" kern="1200" baseline="-25000" dirty="0"/>
        </a:p>
      </dsp:txBody>
      <dsp:txXfrm>
        <a:off x="11451" y="13829"/>
        <a:ext cx="358469" cy="3560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21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10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18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14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22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3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4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5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6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fld id="{B8E23107-DE30-49B9-AD53-E9E572E1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321"/>
            <a:ext cx="5608947" cy="4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fld id="{E2A827B6-0029-41A8-A046-D0BC4ABDD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553200" cy="3657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4" name="Date Placeholder 14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286000" cy="457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2743200" y="6324600"/>
            <a:ext cx="3657600" cy="457200"/>
          </a:xfrm>
        </p:spPr>
        <p:txBody>
          <a:bodyPr/>
          <a:lstStyle>
            <a:lvl1pPr algn="ct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2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937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7816"/>
            <a:ext cx="6248400" cy="8143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12/20/2016</a:t>
            </a:r>
            <a:endParaRPr lang="en-US" alt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err="1" smtClean="0"/>
              <a:t>Nihat</a:t>
            </a:r>
            <a:r>
              <a:rPr lang="en-US" altLang="en-US" baseline="-25000" dirty="0" smtClean="0"/>
              <a:t>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</a:t>
            </a:r>
            <a:r>
              <a:rPr lang="en-US" altLang="en-US" baseline="-25000" dirty="0" err="1" smtClean="0"/>
              <a:t>HiPC</a:t>
            </a:r>
            <a:r>
              <a:rPr lang="en-US" altLang="en-US" baseline="-25000" dirty="0" smtClean="0"/>
              <a:t> 2016</a:t>
            </a:r>
          </a:p>
          <a:p>
            <a:pPr algn="ctr"/>
            <a:r>
              <a:rPr lang="en-US" altLang="en-US" baseline="-25000" dirty="0" smtClean="0"/>
              <a:t>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6"/>
            <a:ext cx="6248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7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11" descr="cs-utsa"/>
          <p:cNvPicPr>
            <a:picLocks noChangeAspect="1" noChangeArrowheads="1"/>
          </p:cNvPicPr>
          <p:nvPr userDrawn="1"/>
        </p:nvPicPr>
        <p:blipFill>
          <a:blip r:embed="rId19" cstate="print"/>
          <a:stretch>
            <a:fillRect/>
          </a:stretch>
        </p:blipFill>
        <p:spPr bwMode="auto">
          <a:xfrm>
            <a:off x="6553200" y="76200"/>
            <a:ext cx="2209800" cy="113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381000" y="6324600"/>
            <a:ext cx="22860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2743200" y="6324600"/>
            <a:ext cx="3657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6477000" y="6324600"/>
            <a:ext cx="2286000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5.xml"/><Relationship Id="rId117" Type="http://schemas.openxmlformats.org/officeDocument/2006/relationships/diagramColors" Target="../diagrams/colors23.xml"/><Relationship Id="rId21" Type="http://schemas.openxmlformats.org/officeDocument/2006/relationships/diagramQuickStyle" Target="../diagrams/quickStyle4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63" Type="http://schemas.microsoft.com/office/2007/relationships/diagramDrawing" Target="../diagrams/drawing12.xml"/><Relationship Id="rId68" Type="http://schemas.microsoft.com/office/2007/relationships/diagramDrawing" Target="../diagrams/drawing13.xml"/><Relationship Id="rId84" Type="http://schemas.openxmlformats.org/officeDocument/2006/relationships/diagramData" Target="../diagrams/data17.xml"/><Relationship Id="rId89" Type="http://schemas.openxmlformats.org/officeDocument/2006/relationships/diagramData" Target="../diagrams/data18.xml"/><Relationship Id="rId112" Type="http://schemas.openxmlformats.org/officeDocument/2006/relationships/diagramColors" Target="../diagrams/colors22.xml"/><Relationship Id="rId133" Type="http://schemas.microsoft.com/office/2007/relationships/diagramDrawing" Target="../diagrams/drawing26.xml"/><Relationship Id="rId16" Type="http://schemas.openxmlformats.org/officeDocument/2006/relationships/diagramQuickStyle" Target="../diagrams/quickStyle3.xml"/><Relationship Id="rId107" Type="http://schemas.openxmlformats.org/officeDocument/2006/relationships/diagramColors" Target="../diagrams/colors21.xml"/><Relationship Id="rId11" Type="http://schemas.openxmlformats.org/officeDocument/2006/relationships/diagramQuickStyle" Target="../diagrams/quickStyle2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53" Type="http://schemas.microsoft.com/office/2007/relationships/diagramDrawing" Target="../diagrams/drawing10.xml"/><Relationship Id="rId58" Type="http://schemas.microsoft.com/office/2007/relationships/diagramDrawing" Target="../diagrams/drawing11.xml"/><Relationship Id="rId74" Type="http://schemas.openxmlformats.org/officeDocument/2006/relationships/diagramData" Target="../diagrams/data15.xml"/><Relationship Id="rId79" Type="http://schemas.openxmlformats.org/officeDocument/2006/relationships/diagramData" Target="../diagrams/data16.xml"/><Relationship Id="rId102" Type="http://schemas.openxmlformats.org/officeDocument/2006/relationships/diagramColors" Target="../diagrams/colors20.xml"/><Relationship Id="rId123" Type="http://schemas.microsoft.com/office/2007/relationships/diagramDrawing" Target="../diagrams/drawing24.xml"/><Relationship Id="rId128" Type="http://schemas.microsoft.com/office/2007/relationships/diagramDrawing" Target="../diagrams/drawing25.xml"/><Relationship Id="rId5" Type="http://schemas.openxmlformats.org/officeDocument/2006/relationships/diagramLayout" Target="../diagrams/layout1.xml"/><Relationship Id="rId90" Type="http://schemas.openxmlformats.org/officeDocument/2006/relationships/diagramLayout" Target="../diagrams/layout18.xml"/><Relationship Id="rId95" Type="http://schemas.openxmlformats.org/officeDocument/2006/relationships/diagramLayout" Target="../diagrams/layout19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56" Type="http://schemas.openxmlformats.org/officeDocument/2006/relationships/diagramQuickStyle" Target="../diagrams/quickStyle11.xml"/><Relationship Id="rId64" Type="http://schemas.openxmlformats.org/officeDocument/2006/relationships/diagramData" Target="../diagrams/data13.xml"/><Relationship Id="rId69" Type="http://schemas.openxmlformats.org/officeDocument/2006/relationships/diagramData" Target="../diagrams/data14.xml"/><Relationship Id="rId77" Type="http://schemas.openxmlformats.org/officeDocument/2006/relationships/diagramColors" Target="../diagrams/colors15.xml"/><Relationship Id="rId100" Type="http://schemas.openxmlformats.org/officeDocument/2006/relationships/diagramLayout" Target="../diagrams/layout20.xml"/><Relationship Id="rId105" Type="http://schemas.openxmlformats.org/officeDocument/2006/relationships/diagramLayout" Target="../diagrams/layout21.xml"/><Relationship Id="rId113" Type="http://schemas.microsoft.com/office/2007/relationships/diagramDrawing" Target="../diagrams/drawing22.xml"/><Relationship Id="rId118" Type="http://schemas.microsoft.com/office/2007/relationships/diagramDrawing" Target="../diagrams/drawing23.xml"/><Relationship Id="rId126" Type="http://schemas.openxmlformats.org/officeDocument/2006/relationships/diagramQuickStyle" Target="../diagrams/quickStyle25.xml"/><Relationship Id="rId134" Type="http://schemas.openxmlformats.org/officeDocument/2006/relationships/oleObject" Target="../embeddings/oleObject1.bin"/><Relationship Id="rId8" Type="http://schemas.microsoft.com/office/2007/relationships/diagramDrawing" Target="../diagrams/drawing1.xml"/><Relationship Id="rId51" Type="http://schemas.openxmlformats.org/officeDocument/2006/relationships/diagramQuickStyle" Target="../diagrams/quickStyle10.xml"/><Relationship Id="rId72" Type="http://schemas.openxmlformats.org/officeDocument/2006/relationships/diagramColors" Target="../diagrams/colors14.xml"/><Relationship Id="rId80" Type="http://schemas.openxmlformats.org/officeDocument/2006/relationships/diagramLayout" Target="../diagrams/layout16.xml"/><Relationship Id="rId85" Type="http://schemas.openxmlformats.org/officeDocument/2006/relationships/diagramLayout" Target="../diagrams/layout17.xml"/><Relationship Id="rId93" Type="http://schemas.microsoft.com/office/2007/relationships/diagramDrawing" Target="../diagrams/drawing18.xml"/><Relationship Id="rId98" Type="http://schemas.microsoft.com/office/2007/relationships/diagramDrawing" Target="../diagrams/drawing19.xml"/><Relationship Id="rId121" Type="http://schemas.openxmlformats.org/officeDocument/2006/relationships/diagramQuickStyle" Target="../diagrams/quickStyle24.xml"/><Relationship Id="rId3" Type="http://schemas.openxmlformats.org/officeDocument/2006/relationships/image" Target="../media/image4.emf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59" Type="http://schemas.openxmlformats.org/officeDocument/2006/relationships/diagramData" Target="../diagrams/data12.xml"/><Relationship Id="rId67" Type="http://schemas.openxmlformats.org/officeDocument/2006/relationships/diagramColors" Target="../diagrams/colors13.xml"/><Relationship Id="rId103" Type="http://schemas.microsoft.com/office/2007/relationships/diagramDrawing" Target="../diagrams/drawing20.xml"/><Relationship Id="rId108" Type="http://schemas.microsoft.com/office/2007/relationships/diagramDrawing" Target="../diagrams/drawing21.xml"/><Relationship Id="rId116" Type="http://schemas.openxmlformats.org/officeDocument/2006/relationships/diagramQuickStyle" Target="../diagrams/quickStyle23.xml"/><Relationship Id="rId124" Type="http://schemas.openxmlformats.org/officeDocument/2006/relationships/diagramData" Target="../diagrams/data25.xml"/><Relationship Id="rId129" Type="http://schemas.openxmlformats.org/officeDocument/2006/relationships/diagramData" Target="../diagrams/data26.xml"/><Relationship Id="rId20" Type="http://schemas.openxmlformats.org/officeDocument/2006/relationships/diagramLayout" Target="../diagrams/layout4.xml"/><Relationship Id="rId41" Type="http://schemas.openxmlformats.org/officeDocument/2006/relationships/diagramQuickStyle" Target="../diagrams/quickStyle8.xml"/><Relationship Id="rId54" Type="http://schemas.openxmlformats.org/officeDocument/2006/relationships/diagramData" Target="../diagrams/data11.xml"/><Relationship Id="rId62" Type="http://schemas.openxmlformats.org/officeDocument/2006/relationships/diagramColors" Target="../diagrams/colors12.xml"/><Relationship Id="rId70" Type="http://schemas.openxmlformats.org/officeDocument/2006/relationships/diagramLayout" Target="../diagrams/layout14.xml"/><Relationship Id="rId75" Type="http://schemas.openxmlformats.org/officeDocument/2006/relationships/diagramLayout" Target="../diagrams/layout15.xml"/><Relationship Id="rId83" Type="http://schemas.microsoft.com/office/2007/relationships/diagramDrawing" Target="../diagrams/drawing16.xml"/><Relationship Id="rId88" Type="http://schemas.microsoft.com/office/2007/relationships/diagramDrawing" Target="../diagrams/drawing17.xml"/><Relationship Id="rId91" Type="http://schemas.openxmlformats.org/officeDocument/2006/relationships/diagramQuickStyle" Target="../diagrams/quickStyle18.xml"/><Relationship Id="rId96" Type="http://schemas.openxmlformats.org/officeDocument/2006/relationships/diagramQuickStyle" Target="../diagrams/quickStyle19.xml"/><Relationship Id="rId111" Type="http://schemas.openxmlformats.org/officeDocument/2006/relationships/diagramQuickStyle" Target="../diagrams/quickStyle22.xml"/><Relationship Id="rId132" Type="http://schemas.openxmlformats.org/officeDocument/2006/relationships/diagramColors" Target="../diagrams/colors2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57" Type="http://schemas.openxmlformats.org/officeDocument/2006/relationships/diagramColors" Target="../diagrams/colors11.xml"/><Relationship Id="rId106" Type="http://schemas.openxmlformats.org/officeDocument/2006/relationships/diagramQuickStyle" Target="../diagrams/quickStyle21.xml"/><Relationship Id="rId114" Type="http://schemas.openxmlformats.org/officeDocument/2006/relationships/diagramData" Target="../diagrams/data23.xml"/><Relationship Id="rId119" Type="http://schemas.openxmlformats.org/officeDocument/2006/relationships/diagramData" Target="../diagrams/data24.xml"/><Relationship Id="rId127" Type="http://schemas.openxmlformats.org/officeDocument/2006/relationships/diagramColors" Target="../diagrams/colors25.xml"/><Relationship Id="rId10" Type="http://schemas.openxmlformats.org/officeDocument/2006/relationships/diagramLayout" Target="../diagrams/layout2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60" Type="http://schemas.openxmlformats.org/officeDocument/2006/relationships/diagramLayout" Target="../diagrams/layout12.xml"/><Relationship Id="rId65" Type="http://schemas.openxmlformats.org/officeDocument/2006/relationships/diagramLayout" Target="../diagrams/layout13.xml"/><Relationship Id="rId73" Type="http://schemas.microsoft.com/office/2007/relationships/diagramDrawing" Target="../diagrams/drawing14.xml"/><Relationship Id="rId78" Type="http://schemas.microsoft.com/office/2007/relationships/diagramDrawing" Target="../diagrams/drawing15.xml"/><Relationship Id="rId81" Type="http://schemas.openxmlformats.org/officeDocument/2006/relationships/diagramQuickStyle" Target="../diagrams/quickStyle16.xml"/><Relationship Id="rId86" Type="http://schemas.openxmlformats.org/officeDocument/2006/relationships/diagramQuickStyle" Target="../diagrams/quickStyle17.xml"/><Relationship Id="rId94" Type="http://schemas.openxmlformats.org/officeDocument/2006/relationships/diagramData" Target="../diagrams/data19.xml"/><Relationship Id="rId99" Type="http://schemas.openxmlformats.org/officeDocument/2006/relationships/diagramData" Target="../diagrams/data20.xml"/><Relationship Id="rId101" Type="http://schemas.openxmlformats.org/officeDocument/2006/relationships/diagramQuickStyle" Target="../diagrams/quickStyle20.xml"/><Relationship Id="rId122" Type="http://schemas.openxmlformats.org/officeDocument/2006/relationships/diagramColors" Target="../diagrams/colors24.xml"/><Relationship Id="rId130" Type="http://schemas.openxmlformats.org/officeDocument/2006/relationships/diagramLayout" Target="../diagrams/layout26.xml"/><Relationship Id="rId135" Type="http://schemas.openxmlformats.org/officeDocument/2006/relationships/image" Target="../media/image3.wmf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9" Type="http://schemas.openxmlformats.org/officeDocument/2006/relationships/diagramData" Target="../diagrams/data8.xml"/><Relationship Id="rId109" Type="http://schemas.openxmlformats.org/officeDocument/2006/relationships/diagramData" Target="../diagrams/data22.xml"/><Relationship Id="rId34" Type="http://schemas.openxmlformats.org/officeDocument/2006/relationships/diagramData" Target="../diagrams/data7.xml"/><Relationship Id="rId50" Type="http://schemas.openxmlformats.org/officeDocument/2006/relationships/diagramLayout" Target="../diagrams/layout10.xml"/><Relationship Id="rId55" Type="http://schemas.openxmlformats.org/officeDocument/2006/relationships/diagramLayout" Target="../diagrams/layout11.xml"/><Relationship Id="rId76" Type="http://schemas.openxmlformats.org/officeDocument/2006/relationships/diagramQuickStyle" Target="../diagrams/quickStyle15.xml"/><Relationship Id="rId97" Type="http://schemas.openxmlformats.org/officeDocument/2006/relationships/diagramColors" Target="../diagrams/colors19.xml"/><Relationship Id="rId104" Type="http://schemas.openxmlformats.org/officeDocument/2006/relationships/diagramData" Target="../diagrams/data21.xml"/><Relationship Id="rId120" Type="http://schemas.openxmlformats.org/officeDocument/2006/relationships/diagramLayout" Target="../diagrams/layout24.xml"/><Relationship Id="rId125" Type="http://schemas.openxmlformats.org/officeDocument/2006/relationships/diagramLayout" Target="../diagrams/layout25.xml"/><Relationship Id="rId7" Type="http://schemas.openxmlformats.org/officeDocument/2006/relationships/diagramColors" Target="../diagrams/colors1.xml"/><Relationship Id="rId71" Type="http://schemas.openxmlformats.org/officeDocument/2006/relationships/diagramQuickStyle" Target="../diagrams/quickStyle14.xml"/><Relationship Id="rId92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29" Type="http://schemas.openxmlformats.org/officeDocument/2006/relationships/diagramData" Target="../diagrams/data6.xml"/><Relationship Id="rId24" Type="http://schemas.openxmlformats.org/officeDocument/2006/relationships/diagramData" Target="../diagrams/data5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66" Type="http://schemas.openxmlformats.org/officeDocument/2006/relationships/diagramQuickStyle" Target="../diagrams/quickStyle13.xml"/><Relationship Id="rId87" Type="http://schemas.openxmlformats.org/officeDocument/2006/relationships/diagramColors" Target="../diagrams/colors17.xml"/><Relationship Id="rId110" Type="http://schemas.openxmlformats.org/officeDocument/2006/relationships/diagramLayout" Target="../diagrams/layout22.xml"/><Relationship Id="rId115" Type="http://schemas.openxmlformats.org/officeDocument/2006/relationships/diagramLayout" Target="../diagrams/layout23.xml"/><Relationship Id="rId131" Type="http://schemas.openxmlformats.org/officeDocument/2006/relationships/diagramQuickStyle" Target="../diagrams/quickStyle26.xml"/><Relationship Id="rId61" Type="http://schemas.openxmlformats.org/officeDocument/2006/relationships/diagramQuickStyle" Target="../diagrams/quickStyle12.xml"/><Relationship Id="rId82" Type="http://schemas.openxmlformats.org/officeDocument/2006/relationships/diagramColors" Target="../diagrams/colors16.xml"/><Relationship Id="rId19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79400"/>
            <a:ext cx="6248400" cy="939800"/>
          </a:xfrm>
          <a:solidFill>
            <a:srgbClr val="000000">
              <a:alpha val="75000"/>
            </a:srgbClr>
          </a:solidFill>
        </p:spPr>
        <p:txBody>
          <a:bodyPr anchor="ctr"/>
          <a:lstStyle/>
          <a:p>
            <a:pPr lvl="0"/>
            <a:r>
              <a:rPr lang="en-US" sz="2600" dirty="0" smtClean="0">
                <a:solidFill>
                  <a:schemeClr val="bg1"/>
                </a:solidFill>
              </a:rPr>
              <a:t>Dynamic Data Layout Optimization for High Performance Parallel I/O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378864"/>
            <a:ext cx="12192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12/20/2016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0" y="4572000"/>
            <a:ext cx="6019800" cy="762000"/>
          </a:xfrm>
          <a:prstGeom prst="rect">
            <a:avLst/>
          </a:prstGeom>
          <a:solidFill>
            <a:srgbClr val="000000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200" b="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Everett Rush, Bryan Harris, </a:t>
            </a:r>
            <a:r>
              <a:rPr kumimoji="0" lang="en-US" sz="2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Nihat</a:t>
            </a: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Altiparmak</a:t>
            </a: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200" u="none" kern="0" baseline="0" dirty="0" smtClean="0">
                <a:solidFill>
                  <a:schemeClr val="bg1"/>
                </a:solidFill>
                <a:latin typeface="+mn-lt"/>
              </a:rPr>
              <a:t>University of Louisville, USA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6378864"/>
            <a:ext cx="12192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HiPC</a:t>
            </a:r>
            <a:r>
              <a:rPr lang="en-US" sz="2400" b="1" dirty="0" smtClean="0">
                <a:solidFill>
                  <a:schemeClr val="tx1"/>
                </a:solidFill>
              </a:rPr>
              <a:t> 2016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6096000" y="4572000"/>
            <a:ext cx="3048000" cy="762000"/>
          </a:xfrm>
          <a:prstGeom prst="rect">
            <a:avLst/>
          </a:prstGeom>
          <a:solidFill>
            <a:srgbClr val="000000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Ali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Saman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Tosun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200" kern="0" baseline="0" dirty="0" smtClean="0">
                <a:solidFill>
                  <a:schemeClr val="bg1"/>
                </a:solidFill>
                <a:latin typeface="+mn-lt"/>
              </a:rPr>
              <a:t>UT San Antonio, USA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200400"/>
            <a:ext cx="4089400" cy="310052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Aim: Reconsider color-to-disk mapping so that:</a:t>
            </a:r>
          </a:p>
          <a:p>
            <a:pPr lvl="1"/>
            <a:r>
              <a:rPr lang="en-US" sz="2400" dirty="0" smtClean="0"/>
              <a:t>Each color is mapped to a separate disk</a:t>
            </a:r>
          </a:p>
          <a:p>
            <a:pPr lvl="1"/>
            <a:r>
              <a:rPr lang="en-US" sz="2400" dirty="0" smtClean="0"/>
              <a:t>The number of block movements are minimized</a:t>
            </a:r>
          </a:p>
          <a:p>
            <a:r>
              <a:rPr lang="en-US" sz="2400" dirty="0" smtClean="0"/>
              <a:t>Construct the problem as flow network and solve using min-cost flow techniques [Ford ’62]: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Data Reorganization Module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495800" y="3276600"/>
            <a:ext cx="43434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baseline="0" dirty="0" smtClean="0"/>
              <a:t>Capacities are set to 1</a:t>
            </a:r>
          </a:p>
          <a:p>
            <a:r>
              <a:rPr lang="en-US" sz="1800" kern="0" baseline="0" dirty="0" smtClean="0"/>
              <a:t>Costs are set to</a:t>
            </a:r>
          </a:p>
          <a:p>
            <a:pPr lvl="1"/>
            <a:r>
              <a:rPr lang="en-US" sz="1800" kern="0" baseline="0" dirty="0" smtClean="0"/>
              <a:t>0 if the edge is not between color and disk</a:t>
            </a:r>
          </a:p>
          <a:p>
            <a:pPr lvl="1"/>
            <a:r>
              <a:rPr lang="en-US" sz="1800" kern="0" baseline="0" dirty="0"/>
              <a:t>t</a:t>
            </a:r>
            <a:r>
              <a:rPr lang="en-US" sz="1800" kern="0" baseline="0" dirty="0" smtClean="0"/>
              <a:t>o the amount of block movement caused by such mapping, otherwise</a:t>
            </a:r>
          </a:p>
          <a:p>
            <a:r>
              <a:rPr lang="en-US" sz="1800" kern="0" baseline="0" dirty="0" smtClean="0"/>
              <a:t>Push </a:t>
            </a:r>
            <a:r>
              <a:rPr lang="en-US" sz="1800" i="1" kern="0" baseline="0" dirty="0" smtClean="0"/>
              <a:t>C</a:t>
            </a:r>
            <a:r>
              <a:rPr lang="en-US" sz="1800" kern="0" baseline="0" dirty="0" smtClean="0"/>
              <a:t> flows from </a:t>
            </a:r>
            <a:r>
              <a:rPr lang="en-US" sz="1800" i="1" kern="0" baseline="0" dirty="0" smtClean="0"/>
              <a:t>s</a:t>
            </a:r>
            <a:r>
              <a:rPr lang="en-US" sz="1800" kern="0" baseline="0" dirty="0" smtClean="0"/>
              <a:t> to </a:t>
            </a:r>
            <a:r>
              <a:rPr lang="en-US" sz="1800" i="1" kern="0" baseline="0" dirty="0" smtClean="0"/>
              <a:t>t</a:t>
            </a:r>
          </a:p>
          <a:p>
            <a:r>
              <a:rPr lang="en-US" sz="1800" kern="0" baseline="0" dirty="0" smtClean="0"/>
              <a:t>Worst-case Time Complexity: </a:t>
            </a:r>
            <a:r>
              <a:rPr lang="en-US" sz="1800" i="1" baseline="0" dirty="0" smtClean="0"/>
              <a:t>O</a:t>
            </a:r>
            <a:r>
              <a:rPr lang="en-US" sz="1800" baseline="0" dirty="0"/>
              <a:t>(|</a:t>
            </a:r>
            <a:r>
              <a:rPr lang="en-US" sz="1800" i="1" baseline="0" dirty="0"/>
              <a:t>E</a:t>
            </a:r>
            <a:r>
              <a:rPr lang="en-US" sz="1800" baseline="0" dirty="0"/>
              <a:t>|</a:t>
            </a:r>
            <a:r>
              <a:rPr lang="en-US" sz="1800" baseline="30000" dirty="0"/>
              <a:t>3/2</a:t>
            </a:r>
            <a:r>
              <a:rPr lang="en-US" sz="1800" baseline="0" dirty="0"/>
              <a:t> log(|</a:t>
            </a:r>
            <a:r>
              <a:rPr lang="en-US" sz="1800" i="1" baseline="0" dirty="0" err="1" smtClean="0"/>
              <a:t>V</a:t>
            </a:r>
            <a:r>
              <a:rPr lang="en-US" sz="1800" baseline="0" dirty="0" err="1" smtClean="0"/>
              <a:t>|</a:t>
            </a:r>
            <a:r>
              <a:rPr lang="en-US" sz="1800" i="1" baseline="0" dirty="0" err="1" smtClean="0"/>
              <a:t>Max</a:t>
            </a:r>
            <a:r>
              <a:rPr lang="en-US" sz="1800" i="1" baseline="0" dirty="0" smtClean="0"/>
              <a:t>(Cost)</a:t>
            </a:r>
            <a:r>
              <a:rPr lang="en-US" sz="1800" baseline="0" dirty="0" smtClean="0"/>
              <a:t>)) [Goldberg ’15]</a:t>
            </a:r>
            <a:endParaRPr lang="en-US" sz="18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319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Preserving </a:t>
            </a:r>
            <a:r>
              <a:rPr lang="en-US" sz="2400" dirty="0" err="1" smtClean="0"/>
              <a:t>sequentiality</a:t>
            </a:r>
            <a:r>
              <a:rPr lang="en-US" sz="2400" dirty="0" smtClean="0"/>
              <a:t> is important for HDDs</a:t>
            </a:r>
          </a:p>
          <a:p>
            <a:r>
              <a:rPr lang="en-US" sz="2400" dirty="0" smtClean="0"/>
              <a:t>Solution:</a:t>
            </a:r>
          </a:p>
          <a:p>
            <a:pPr lvl="1"/>
            <a:r>
              <a:rPr lang="en-US" sz="2400" dirty="0" smtClean="0"/>
              <a:t>Group the sequential blocks from the same HDD and reorganize groups together without breaking their </a:t>
            </a:r>
            <a:r>
              <a:rPr lang="en-US" sz="2400" dirty="0" err="1"/>
              <a:t>sequentiality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400" dirty="0" smtClean="0"/>
              <a:t>Create a single vertex in the correlation graph for each group</a:t>
            </a:r>
          </a:p>
          <a:p>
            <a:pPr lvl="2"/>
            <a:r>
              <a:rPr lang="en-US" sz="2400" dirty="0" smtClean="0"/>
              <a:t>Update edge weights of a group vertex considering group memberships</a:t>
            </a:r>
          </a:p>
          <a:p>
            <a:pPr lvl="1"/>
            <a:r>
              <a:rPr lang="en-US" sz="2400" dirty="0" smtClean="0"/>
              <a:t>Set an upper limit for maximum group size in bytes based on the transfer rate of the HDD</a:t>
            </a:r>
          </a:p>
          <a:p>
            <a:pPr lvl="2"/>
            <a:r>
              <a:rPr lang="en-US" sz="2400" dirty="0" smtClean="0"/>
              <a:t>Larger groups will work against parallel I/O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Additional Optimizations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03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Simulations using </a:t>
            </a:r>
            <a:r>
              <a:rPr lang="en-US" sz="2100" dirty="0" err="1" smtClean="0"/>
              <a:t>DiskSim</a:t>
            </a:r>
            <a:r>
              <a:rPr lang="en-US" sz="2100" dirty="0" smtClean="0"/>
              <a:t> [</a:t>
            </a:r>
            <a:r>
              <a:rPr lang="en-US" sz="2100" dirty="0" err="1" smtClean="0"/>
              <a:t>Bucy</a:t>
            </a:r>
            <a:r>
              <a:rPr lang="en-US" sz="2100" dirty="0" smtClean="0"/>
              <a:t> ’08] + SSD patch [Agrawal ’08]</a:t>
            </a:r>
          </a:p>
          <a:p>
            <a:pPr lvl="1"/>
            <a:r>
              <a:rPr lang="en-US" sz="2100" dirty="0" smtClean="0"/>
              <a:t>HDD-based Storage Array (HSA) topology with 100 HDDs</a:t>
            </a:r>
          </a:p>
          <a:p>
            <a:pPr lvl="1"/>
            <a:r>
              <a:rPr lang="en-US" sz="2100" dirty="0" smtClean="0"/>
              <a:t>SSD-based All-flash Array (AFA) topology with 14 SSDs</a:t>
            </a:r>
          </a:p>
          <a:p>
            <a:pPr lvl="1"/>
            <a:r>
              <a:rPr lang="en-US" sz="2100" dirty="0" err="1" smtClean="0"/>
              <a:t>Zipf</a:t>
            </a:r>
            <a:r>
              <a:rPr lang="en-US" sz="2100" dirty="0" smtClean="0"/>
              <a:t>-like distributions [Breslau ’99] to control the skew in access patters</a:t>
            </a:r>
          </a:p>
          <a:p>
            <a:pPr lvl="1"/>
            <a:r>
              <a:rPr lang="en-US" sz="2100" dirty="0" smtClean="0"/>
              <a:t>Five publicly </a:t>
            </a:r>
            <a:r>
              <a:rPr lang="en-US" sz="2100" dirty="0"/>
              <a:t>available [IOTTA] storage workloads from </a:t>
            </a:r>
            <a:r>
              <a:rPr lang="en-US" sz="2100" dirty="0" smtClean="0"/>
              <a:t>Microsoft for existence/reoccurrence of block correlations, request size, request arrival time/rate, R/W ratio behavior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22004"/>
            <a:ext cx="7533409" cy="21263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38200" y="5867400"/>
            <a:ext cx="7467600" cy="339725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5222875"/>
            <a:ext cx="7467600" cy="339725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33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87620"/>
            <a:ext cx="8229600" cy="27987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Evaluation: I/O Performance</a:t>
            </a:r>
            <a:br>
              <a:rPr lang="en-US" sz="3600" dirty="0" smtClean="0"/>
            </a:br>
            <a:r>
              <a:rPr lang="en-US" sz="3600" dirty="0" smtClean="0"/>
              <a:t>src2 Trace - </a:t>
            </a:r>
            <a:r>
              <a:rPr lang="en-US" sz="3600" b="1" dirty="0" smtClean="0"/>
              <a:t>AFA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762000" y="2101049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baseline="0" dirty="0" smtClean="0"/>
              <a:t>Read Performance</a:t>
            </a:r>
            <a:endParaRPr lang="en-US" sz="3200" kern="0" baseline="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4953000" y="2101048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baseline="0" dirty="0" smtClean="0"/>
              <a:t>Write Performance</a:t>
            </a:r>
            <a:endParaRPr lang="en-US" sz="3200" kern="0" baseline="0" dirty="0"/>
          </a:p>
        </p:txBody>
      </p:sp>
    </p:spTree>
    <p:extLst>
      <p:ext uri="{BB962C8B-B14F-4D97-AF65-F5344CB8AC3E}">
        <p14:creationId xmlns:p14="http://schemas.microsoft.com/office/powerpoint/2010/main" val="417719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Evaluation: I/O Performance</a:t>
            </a:r>
            <a:br>
              <a:rPr lang="en-US" sz="3600" dirty="0" smtClean="0"/>
            </a:br>
            <a:r>
              <a:rPr lang="en-US" sz="3600" dirty="0" err="1" smtClean="0"/>
              <a:t>wdev</a:t>
            </a:r>
            <a:r>
              <a:rPr lang="en-US" sz="3600" dirty="0" smtClean="0"/>
              <a:t> Trace - </a:t>
            </a:r>
            <a:r>
              <a:rPr lang="en-US" sz="3600" b="1" dirty="0" smtClean="0"/>
              <a:t>HSA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762000" y="2129516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baseline="0" dirty="0" smtClean="0"/>
              <a:t>Read Performance</a:t>
            </a:r>
            <a:endParaRPr lang="en-US" sz="3200" kern="0" baseline="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4953000" y="2129515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baseline="0" dirty="0" smtClean="0"/>
              <a:t>Write Performance</a:t>
            </a:r>
            <a:endParaRPr lang="en-US" sz="3200" kern="0" baseline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13755"/>
            <a:ext cx="8229600" cy="26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Evaluation: Migration Cost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Migration Amount </a:t>
            </a:r>
            <a:r>
              <a:rPr lang="en-US" sz="2400" b="1" dirty="0"/>
              <a:t>vs. </a:t>
            </a:r>
            <a:r>
              <a:rPr lang="en-US" sz="2400" b="1" dirty="0" smtClean="0"/>
              <a:t>Overall (</a:t>
            </a:r>
            <a:r>
              <a:rPr lang="en-US" sz="2400" b="1" dirty="0"/>
              <a:t>R+W) </a:t>
            </a:r>
            <a:r>
              <a:rPr lang="en-US" sz="2400" b="1" dirty="0" smtClean="0"/>
              <a:t>Performance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AFA: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HSA: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95" y="1752600"/>
            <a:ext cx="5994400" cy="211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94" y="4124643"/>
            <a:ext cx="5998464" cy="21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8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sz="1100" b="1" dirty="0"/>
              <a:t>[Agrawal ’08]</a:t>
            </a:r>
            <a:r>
              <a:rPr lang="en-US" sz="1100" dirty="0"/>
              <a:t> N. Agrawal </a:t>
            </a:r>
            <a:r>
              <a:rPr lang="en-US" sz="1100" i="1" dirty="0"/>
              <a:t>et al.</a:t>
            </a:r>
            <a:r>
              <a:rPr lang="en-US" sz="1100" dirty="0"/>
              <a:t>, “Design tradeoffs for </a:t>
            </a:r>
            <a:r>
              <a:rPr lang="en-US" sz="1100" dirty="0" err="1"/>
              <a:t>ssd</a:t>
            </a:r>
            <a:r>
              <a:rPr lang="en-US" sz="1100" dirty="0"/>
              <a:t> performance,” in </a:t>
            </a:r>
            <a:r>
              <a:rPr lang="en-US" sz="1100" i="1" dirty="0"/>
              <a:t>ATC’08: </a:t>
            </a:r>
            <a:r>
              <a:rPr lang="en-US" sz="1100" i="1" dirty="0" err="1"/>
              <a:t>Usenix</a:t>
            </a:r>
            <a:r>
              <a:rPr lang="en-US" sz="1100" i="1" dirty="0"/>
              <a:t> Annual Technical Conference</a:t>
            </a:r>
            <a:r>
              <a:rPr lang="en-US" sz="1100" dirty="0"/>
              <a:t>, Berkeley, CA, USA, 2008.</a:t>
            </a:r>
          </a:p>
          <a:p>
            <a:r>
              <a:rPr lang="en-US" sz="1100" b="1" dirty="0" smtClean="0"/>
              <a:t>[</a:t>
            </a:r>
            <a:r>
              <a:rPr lang="en-US" sz="1100" b="1" dirty="0" err="1" smtClean="0"/>
              <a:t>Altiparmak</a:t>
            </a:r>
            <a:r>
              <a:rPr lang="en-US" sz="1100" b="1" dirty="0" smtClean="0"/>
              <a:t> ’12] </a:t>
            </a:r>
            <a:r>
              <a:rPr lang="fr-FR" sz="1100" dirty="0" smtClean="0"/>
              <a:t>N</a:t>
            </a:r>
            <a:r>
              <a:rPr lang="fr-FR" sz="1100" dirty="0"/>
              <a:t>. </a:t>
            </a:r>
            <a:r>
              <a:rPr lang="fr-FR" sz="1100" dirty="0" err="1"/>
              <a:t>Altiparmak</a:t>
            </a:r>
            <a:r>
              <a:rPr lang="fr-FR" sz="1100" dirty="0"/>
              <a:t> </a:t>
            </a:r>
            <a:r>
              <a:rPr lang="fr-FR" sz="1100" dirty="0" smtClean="0"/>
              <a:t>and A. S. </a:t>
            </a:r>
            <a:r>
              <a:rPr lang="fr-FR" sz="1100" dirty="0" err="1" smtClean="0"/>
              <a:t>Tosun</a:t>
            </a:r>
            <a:r>
              <a:rPr lang="fr-FR" sz="1100" dirty="0" smtClean="0"/>
              <a:t>. </a:t>
            </a:r>
            <a:r>
              <a:rPr lang="fr-FR" sz="1100" dirty="0"/>
              <a:t>“Equivalent </a:t>
            </a:r>
            <a:r>
              <a:rPr lang="fr-FR" sz="1100" dirty="0" err="1"/>
              <a:t>disk</a:t>
            </a:r>
            <a:r>
              <a:rPr lang="fr-FR" sz="1100" dirty="0"/>
              <a:t> allocations,” </a:t>
            </a:r>
            <a:r>
              <a:rPr lang="fr-FR" sz="1100" i="1" dirty="0"/>
              <a:t>IEEE </a:t>
            </a:r>
            <a:r>
              <a:rPr lang="fr-FR" sz="1100" i="1" dirty="0" smtClean="0"/>
              <a:t>Transactions </a:t>
            </a:r>
            <a:r>
              <a:rPr lang="en-US" sz="1100" i="1" dirty="0" smtClean="0"/>
              <a:t>on </a:t>
            </a:r>
            <a:r>
              <a:rPr lang="en-US" sz="1100" i="1" dirty="0"/>
              <a:t>Parallel and Distributed Systems</a:t>
            </a:r>
            <a:r>
              <a:rPr lang="en-US" sz="1100" dirty="0"/>
              <a:t>, vol. 23, no. 3, 2012.</a:t>
            </a:r>
            <a:endParaRPr lang="en-US" sz="1100" b="1" dirty="0" smtClean="0"/>
          </a:p>
          <a:p>
            <a:r>
              <a:rPr lang="en-US" sz="1100" b="1" dirty="0" smtClean="0"/>
              <a:t>[</a:t>
            </a:r>
            <a:r>
              <a:rPr lang="en-US" sz="1100" b="1" dirty="0" err="1" smtClean="0"/>
              <a:t>Atallah</a:t>
            </a:r>
            <a:r>
              <a:rPr lang="en-US" sz="1100" b="1" dirty="0" smtClean="0"/>
              <a:t> ’00] </a:t>
            </a:r>
            <a:r>
              <a:rPr lang="en-US" sz="1100" dirty="0" smtClean="0"/>
              <a:t>M. J</a:t>
            </a:r>
            <a:r>
              <a:rPr lang="en-US" sz="1100" dirty="0"/>
              <a:t>. </a:t>
            </a:r>
            <a:r>
              <a:rPr lang="en-US" sz="1100" dirty="0" err="1"/>
              <a:t>Atallah</a:t>
            </a:r>
            <a:r>
              <a:rPr lang="en-US" sz="1100" dirty="0"/>
              <a:t> </a:t>
            </a:r>
            <a:r>
              <a:rPr lang="en-US" sz="1100" dirty="0" smtClean="0"/>
              <a:t>and S. </a:t>
            </a:r>
            <a:r>
              <a:rPr lang="en-US" sz="1100" dirty="0" err="1" smtClean="0"/>
              <a:t>Prabhakar</a:t>
            </a:r>
            <a:r>
              <a:rPr lang="en-US" sz="1100" dirty="0" smtClean="0"/>
              <a:t>. </a:t>
            </a:r>
            <a:r>
              <a:rPr lang="en-US" sz="1100" i="1" dirty="0" smtClean="0"/>
              <a:t>(Almost) optimal parallel block access for range queries, i</a:t>
            </a:r>
            <a:r>
              <a:rPr lang="en-US" sz="1100" dirty="0" smtClean="0"/>
              <a:t>n PODS’00.</a:t>
            </a:r>
          </a:p>
          <a:p>
            <a:r>
              <a:rPr lang="en-US" sz="1100" b="1" dirty="0"/>
              <a:t>[</a:t>
            </a:r>
            <a:r>
              <a:rPr lang="en-US" sz="1100" b="1" dirty="0" err="1"/>
              <a:t>Axboe</a:t>
            </a:r>
            <a:r>
              <a:rPr lang="en-US" sz="1100" b="1" dirty="0"/>
              <a:t> ’07] </a:t>
            </a:r>
            <a:r>
              <a:rPr lang="en-US" sz="1100" dirty="0"/>
              <a:t>J. </a:t>
            </a:r>
            <a:r>
              <a:rPr lang="en-US" sz="1100" dirty="0" err="1"/>
              <a:t>Axboe</a:t>
            </a:r>
            <a:r>
              <a:rPr lang="en-US" sz="1100" dirty="0"/>
              <a:t>, </a:t>
            </a:r>
            <a:r>
              <a:rPr lang="en-US" sz="1100" i="1" dirty="0" err="1"/>
              <a:t>blktrace</a:t>
            </a:r>
            <a:r>
              <a:rPr lang="en-US" sz="1100" i="1" dirty="0"/>
              <a:t> User Guide</a:t>
            </a:r>
            <a:r>
              <a:rPr lang="en-US" sz="1100" dirty="0"/>
              <a:t>, Feb 2007, available: http://www.cse.unsw.edu.au/∼</a:t>
            </a:r>
            <a:r>
              <a:rPr lang="en-US" sz="1100" dirty="0" err="1"/>
              <a:t>aaronc</a:t>
            </a:r>
            <a:r>
              <a:rPr lang="en-US" sz="1100" dirty="0"/>
              <a:t>/</a:t>
            </a:r>
            <a:r>
              <a:rPr lang="en-US" sz="1100" dirty="0" err="1"/>
              <a:t>iosched</a:t>
            </a:r>
            <a:r>
              <a:rPr lang="en-US" sz="1100" dirty="0"/>
              <a:t>/doc/blktrace.html</a:t>
            </a:r>
          </a:p>
          <a:p>
            <a:r>
              <a:rPr lang="en-US" sz="1100" b="1" dirty="0"/>
              <a:t>[</a:t>
            </a:r>
            <a:r>
              <a:rPr lang="en-US" sz="1100" b="1" dirty="0" err="1"/>
              <a:t>Borgelt</a:t>
            </a:r>
            <a:r>
              <a:rPr lang="en-US" sz="1100" b="1" dirty="0"/>
              <a:t> ’12] </a:t>
            </a:r>
            <a:r>
              <a:rPr lang="en-US" sz="1100" dirty="0"/>
              <a:t>C. </a:t>
            </a:r>
            <a:r>
              <a:rPr lang="en-US" sz="1100" dirty="0" err="1"/>
              <a:t>Borgelt</a:t>
            </a:r>
            <a:r>
              <a:rPr lang="en-US" sz="1100" dirty="0"/>
              <a:t>, “Frequent item set mining,” </a:t>
            </a:r>
            <a:r>
              <a:rPr lang="en-US" sz="1100" i="1" dirty="0"/>
              <a:t>WIREs Data Mining </a:t>
            </a:r>
            <a:r>
              <a:rPr lang="en-US" sz="1100" i="1" dirty="0" err="1"/>
              <a:t>Knowl</a:t>
            </a:r>
            <a:r>
              <a:rPr lang="en-US" sz="1100" i="1" dirty="0"/>
              <a:t>. </a:t>
            </a:r>
            <a:r>
              <a:rPr lang="nl-NL" sz="1100" i="1" dirty="0"/>
              <a:t>Discov.</a:t>
            </a:r>
            <a:r>
              <a:rPr lang="nl-NL" sz="1100" dirty="0"/>
              <a:t>, vol. 2, p. 437456, Nov. 2012.</a:t>
            </a:r>
          </a:p>
          <a:p>
            <a:r>
              <a:rPr lang="en-US" sz="1100" b="1" dirty="0"/>
              <a:t>[Breslau ’62]</a:t>
            </a:r>
            <a:r>
              <a:rPr lang="en-US" sz="1100" dirty="0"/>
              <a:t> L. Breslau </a:t>
            </a:r>
            <a:r>
              <a:rPr lang="en-US" sz="1100" i="1" dirty="0"/>
              <a:t>et al.</a:t>
            </a:r>
            <a:r>
              <a:rPr lang="en-US" sz="1100" dirty="0"/>
              <a:t>, “Web caching and </a:t>
            </a:r>
            <a:r>
              <a:rPr lang="en-US" sz="1100" dirty="0" err="1"/>
              <a:t>zipf</a:t>
            </a:r>
            <a:r>
              <a:rPr lang="en-US" sz="1100" dirty="0"/>
              <a:t>-like distributions: evidence and </a:t>
            </a:r>
            <a:r>
              <a:rPr lang="nl-NL" sz="1100" dirty="0"/>
              <a:t>implications,” in </a:t>
            </a:r>
            <a:r>
              <a:rPr lang="nl-NL" sz="1100" i="1" dirty="0"/>
              <a:t>INFOCOM ’99</a:t>
            </a:r>
            <a:r>
              <a:rPr lang="nl-NL" sz="1100" dirty="0"/>
              <a:t>, vol. 1, Mar 1999, pp. 126–134.</a:t>
            </a:r>
          </a:p>
          <a:p>
            <a:r>
              <a:rPr lang="en-US" sz="1100" b="1" dirty="0" smtClean="0"/>
              <a:t>[</a:t>
            </a:r>
            <a:r>
              <a:rPr lang="en-US" sz="1100" b="1" dirty="0" err="1"/>
              <a:t>Bucy</a:t>
            </a:r>
            <a:r>
              <a:rPr lang="en-US" sz="1100" b="1" dirty="0"/>
              <a:t> ’08]</a:t>
            </a:r>
            <a:r>
              <a:rPr lang="en-US" sz="1100" dirty="0"/>
              <a:t> J. S. </a:t>
            </a:r>
            <a:r>
              <a:rPr lang="en-US" sz="1100" dirty="0" err="1"/>
              <a:t>Bucy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“The </a:t>
            </a:r>
            <a:r>
              <a:rPr lang="en-US" sz="1100" dirty="0" err="1"/>
              <a:t>disksim</a:t>
            </a:r>
            <a:r>
              <a:rPr lang="en-US" sz="1100" dirty="0"/>
              <a:t> simulation environment version 4.0,” Carnegie Mellon University Parallel Data Lab, Tech. Rep., May 2008.</a:t>
            </a:r>
          </a:p>
          <a:p>
            <a:r>
              <a:rPr lang="en-US" sz="1100" b="1" dirty="0" smtClean="0"/>
              <a:t>[Du ’82] </a:t>
            </a:r>
            <a:r>
              <a:rPr lang="en-US" sz="1100" dirty="0" smtClean="0"/>
              <a:t>H. C. Du and J. S. </a:t>
            </a:r>
            <a:r>
              <a:rPr lang="en-US" sz="1100" dirty="0" err="1" smtClean="0"/>
              <a:t>Sobolewski</a:t>
            </a:r>
            <a:r>
              <a:rPr lang="en-US" sz="1100" dirty="0" smtClean="0"/>
              <a:t>. </a:t>
            </a:r>
            <a:r>
              <a:rPr lang="en-US" sz="1100" i="1" dirty="0" smtClean="0"/>
              <a:t>Disk allocation for </a:t>
            </a:r>
            <a:r>
              <a:rPr lang="en-US" sz="1100" i="1" dirty="0" err="1" smtClean="0"/>
              <a:t>cartesian</a:t>
            </a:r>
            <a:r>
              <a:rPr lang="en-US" sz="1100" i="1" dirty="0" smtClean="0"/>
              <a:t> product </a:t>
            </a:r>
            <a:r>
              <a:rPr lang="en-US" sz="1100" i="1" dirty="0" err="1" smtClean="0"/>
              <a:t>ﬁles</a:t>
            </a:r>
            <a:r>
              <a:rPr lang="en-US" sz="1100" i="1" dirty="0" smtClean="0"/>
              <a:t> on multiple-disk systems.</a:t>
            </a:r>
            <a:r>
              <a:rPr lang="en-US" sz="1100" dirty="0" smtClean="0"/>
              <a:t> ACM Trans. on Database Systems, 7(1):82–101, March 1982.</a:t>
            </a:r>
          </a:p>
          <a:p>
            <a:r>
              <a:rPr lang="en-US" sz="1100" b="1" dirty="0" smtClean="0"/>
              <a:t>[</a:t>
            </a:r>
            <a:r>
              <a:rPr lang="en-US" sz="1100" b="1" dirty="0" err="1" smtClean="0"/>
              <a:t>Faloutsos</a:t>
            </a:r>
            <a:r>
              <a:rPr lang="en-US" sz="1100" b="1" dirty="0" smtClean="0"/>
              <a:t> ’93] </a:t>
            </a:r>
            <a:r>
              <a:rPr lang="en-US" sz="1100" dirty="0" smtClean="0"/>
              <a:t>C. </a:t>
            </a:r>
            <a:r>
              <a:rPr lang="en-US" sz="1100" dirty="0" err="1" smtClean="0"/>
              <a:t>Faloutsos</a:t>
            </a:r>
            <a:r>
              <a:rPr lang="en-US" sz="1100" dirty="0" smtClean="0"/>
              <a:t> and P. </a:t>
            </a:r>
            <a:r>
              <a:rPr lang="en-US" sz="1100" dirty="0" err="1" smtClean="0"/>
              <a:t>Bhagwat</a:t>
            </a:r>
            <a:r>
              <a:rPr lang="en-US" sz="1100" dirty="0" smtClean="0"/>
              <a:t>. </a:t>
            </a:r>
            <a:r>
              <a:rPr lang="en-US" sz="1100" i="1" dirty="0" err="1" smtClean="0"/>
              <a:t>Declustering</a:t>
            </a:r>
            <a:r>
              <a:rPr lang="en-US" sz="1100" i="1" dirty="0" smtClean="0"/>
              <a:t> using fractals, i</a:t>
            </a:r>
            <a:r>
              <a:rPr lang="en-US" sz="1100" dirty="0" smtClean="0"/>
              <a:t>n PDIS’93.</a:t>
            </a:r>
          </a:p>
          <a:p>
            <a:r>
              <a:rPr lang="en-US" sz="1100" b="1" dirty="0"/>
              <a:t>[Fitzpatrick ’01] </a:t>
            </a:r>
            <a:r>
              <a:rPr lang="en-US" sz="1100" dirty="0"/>
              <a:t>S. Fitzpatrick </a:t>
            </a:r>
            <a:r>
              <a:rPr lang="en-US" sz="1100" i="1" dirty="0"/>
              <a:t>et al.</a:t>
            </a:r>
            <a:r>
              <a:rPr lang="en-US" sz="1100" dirty="0"/>
              <a:t>, “An experimental assessment of a stochastic, anytime, decentralized, soft </a:t>
            </a:r>
            <a:r>
              <a:rPr lang="en-US" sz="1100" dirty="0" err="1"/>
              <a:t>colourer</a:t>
            </a:r>
            <a:r>
              <a:rPr lang="en-US" sz="1100" dirty="0"/>
              <a:t> for sparse graphs,” in </a:t>
            </a:r>
            <a:r>
              <a:rPr lang="en-US" sz="1100" i="1" dirty="0"/>
              <a:t>Stochastic Algorithms: Foundations and Applications</a:t>
            </a:r>
            <a:r>
              <a:rPr lang="en-US" sz="1100" dirty="0"/>
              <a:t>, 2001, vol. 2264, pp. 49–64.</a:t>
            </a:r>
          </a:p>
          <a:p>
            <a:r>
              <a:rPr lang="en-US" sz="1100" b="1" dirty="0"/>
              <a:t>[Ford ’62] </a:t>
            </a:r>
            <a:r>
              <a:rPr lang="en-US" sz="1100" dirty="0"/>
              <a:t>L. R. Ford </a:t>
            </a:r>
            <a:r>
              <a:rPr lang="en-US" sz="1100" i="1" dirty="0"/>
              <a:t>et al.</a:t>
            </a:r>
            <a:r>
              <a:rPr lang="en-US" sz="1100" dirty="0"/>
              <a:t>, </a:t>
            </a:r>
            <a:r>
              <a:rPr lang="en-US" sz="1100" i="1" dirty="0"/>
              <a:t>Flows in Networks</a:t>
            </a:r>
            <a:r>
              <a:rPr lang="en-US" sz="1100" dirty="0"/>
              <a:t>. Princeton University Press, 1962.</a:t>
            </a:r>
          </a:p>
          <a:p>
            <a:r>
              <a:rPr lang="en-US" sz="1100" b="1" dirty="0" smtClean="0"/>
              <a:t>[Goldberg ’15] </a:t>
            </a:r>
            <a:r>
              <a:rPr lang="en-US" sz="1100" dirty="0" smtClean="0"/>
              <a:t>A</a:t>
            </a:r>
            <a:r>
              <a:rPr lang="en-US" sz="1100" dirty="0"/>
              <a:t>. V. Goldberg </a:t>
            </a:r>
            <a:r>
              <a:rPr lang="en-US" sz="1100" i="1" dirty="0"/>
              <a:t>et al.</a:t>
            </a:r>
            <a:r>
              <a:rPr lang="en-US" sz="1100" dirty="0"/>
              <a:t>, “Minimum Cost Flows in Graphs with </a:t>
            </a:r>
            <a:r>
              <a:rPr lang="en-US" sz="1100" dirty="0" smtClean="0"/>
              <a:t>Unit Capacities</a:t>
            </a:r>
            <a:r>
              <a:rPr lang="en-US" sz="1100" dirty="0"/>
              <a:t>,” in </a:t>
            </a:r>
            <a:r>
              <a:rPr lang="en-US" sz="1100" i="1" dirty="0"/>
              <a:t>STACS ’15</a:t>
            </a:r>
            <a:r>
              <a:rPr lang="en-US" sz="1100" dirty="0"/>
              <a:t>, 2015, pp. 406–419.</a:t>
            </a:r>
            <a:endParaRPr lang="en-US" sz="1100" b="1" dirty="0" smtClean="0"/>
          </a:p>
          <a:p>
            <a:r>
              <a:rPr lang="en-US" sz="1100" b="1" dirty="0" smtClean="0"/>
              <a:t>[</a:t>
            </a:r>
            <a:r>
              <a:rPr lang="en-US" sz="1100" b="1" dirty="0"/>
              <a:t>IOTTA] </a:t>
            </a:r>
            <a:r>
              <a:rPr lang="en-US" sz="1100" i="1" dirty="0"/>
              <a:t>SNIA IOTTA Trace Repository</a:t>
            </a:r>
            <a:r>
              <a:rPr lang="en-US" sz="1100" dirty="0"/>
              <a:t>, Storage Networking Industry Association, available: http://iotta.snia.org.</a:t>
            </a:r>
          </a:p>
          <a:p>
            <a:r>
              <a:rPr lang="en-US" sz="1100" b="1" dirty="0" smtClean="0"/>
              <a:t>[</a:t>
            </a:r>
            <a:r>
              <a:rPr lang="en-US" sz="1100" b="1" dirty="0"/>
              <a:t>Jensen ’11] </a:t>
            </a:r>
            <a:r>
              <a:rPr lang="en-US" sz="1100" dirty="0"/>
              <a:t>T. Jensen </a:t>
            </a:r>
            <a:r>
              <a:rPr lang="en-US" sz="1100" i="1" dirty="0"/>
              <a:t>et al.</a:t>
            </a:r>
            <a:r>
              <a:rPr lang="en-US" sz="1100" dirty="0"/>
              <a:t>, </a:t>
            </a:r>
            <a:r>
              <a:rPr lang="en-US" sz="1100" i="1" dirty="0"/>
              <a:t>Graph coloring problems</a:t>
            </a:r>
            <a:r>
              <a:rPr lang="en-US" sz="1100" dirty="0"/>
              <a:t>. John Wiley &amp; Sons, 2011.</a:t>
            </a:r>
          </a:p>
          <a:p>
            <a:r>
              <a:rPr lang="en-US" sz="1100" b="1" dirty="0"/>
              <a:t>[</a:t>
            </a:r>
            <a:r>
              <a:rPr lang="en-US" sz="1100" b="1" dirty="0" err="1"/>
              <a:t>Khanafer</a:t>
            </a:r>
            <a:r>
              <a:rPr lang="en-US" sz="1100" b="1" dirty="0"/>
              <a:t> ’12]</a:t>
            </a:r>
            <a:r>
              <a:rPr lang="en-US" sz="1100" dirty="0"/>
              <a:t> A. </a:t>
            </a:r>
            <a:r>
              <a:rPr lang="en-US" sz="1100" dirty="0" err="1"/>
              <a:t>Khanafer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“The min-conflict packing problem,” </a:t>
            </a:r>
            <a:r>
              <a:rPr lang="en-US" sz="1100" i="1" dirty="0"/>
              <a:t>Computers &amp; Operations Research</a:t>
            </a:r>
            <a:r>
              <a:rPr lang="en-US" sz="1100" dirty="0"/>
              <a:t>, vol. 39, no. 9, pp. 2122 – 2132, 2012.</a:t>
            </a:r>
          </a:p>
          <a:p>
            <a:r>
              <a:rPr lang="en-US" sz="1100" b="1" dirty="0" smtClean="0"/>
              <a:t>[Kim’88] </a:t>
            </a:r>
            <a:r>
              <a:rPr lang="en-US" sz="1100" dirty="0" smtClean="0"/>
              <a:t>M. H. Kim and S. </a:t>
            </a:r>
            <a:r>
              <a:rPr lang="en-US" sz="1100" dirty="0" err="1" smtClean="0"/>
              <a:t>Pramanik</a:t>
            </a:r>
            <a:r>
              <a:rPr lang="en-US" sz="1100" dirty="0" smtClean="0"/>
              <a:t>. </a:t>
            </a:r>
            <a:r>
              <a:rPr lang="en-US" sz="1100" i="1" dirty="0" smtClean="0"/>
              <a:t>Optimal ﬁle distribution for partial match retrieval, </a:t>
            </a:r>
            <a:r>
              <a:rPr lang="en-US" sz="1100" dirty="0" smtClean="0"/>
              <a:t>in SIGMOD,’88.</a:t>
            </a:r>
          </a:p>
          <a:p>
            <a:r>
              <a:rPr lang="en-US" sz="1100" b="1" dirty="0"/>
              <a:t>[Li ’04] </a:t>
            </a:r>
            <a:r>
              <a:rPr lang="en-US" sz="1100" dirty="0"/>
              <a:t>Z. Li </a:t>
            </a:r>
            <a:r>
              <a:rPr lang="en-US" sz="1100" i="1" dirty="0"/>
              <a:t>et al.</a:t>
            </a:r>
            <a:r>
              <a:rPr lang="en-US" sz="1100" dirty="0"/>
              <a:t>, “C-miner: Mining block correlations in storage systems,” </a:t>
            </a:r>
            <a:r>
              <a:rPr lang="nn-NO" sz="1100" dirty="0"/>
              <a:t>in </a:t>
            </a:r>
            <a:r>
              <a:rPr lang="nn-NO" sz="1100" i="1" dirty="0"/>
              <a:t>FAST ’04</a:t>
            </a:r>
            <a:r>
              <a:rPr lang="nn-NO" sz="1100" dirty="0"/>
              <a:t>, Berkeley, CA, USA, 2004, pp. 173–186.</a:t>
            </a:r>
          </a:p>
          <a:p>
            <a:r>
              <a:rPr lang="en-US" sz="1100" b="1" dirty="0" smtClean="0"/>
              <a:t>[Patterson</a:t>
            </a:r>
            <a:r>
              <a:rPr lang="en-US" sz="1100" dirty="0" smtClean="0"/>
              <a:t> </a:t>
            </a:r>
            <a:r>
              <a:rPr lang="en-US" sz="1100" b="1" dirty="0" smtClean="0"/>
              <a:t>’98</a:t>
            </a:r>
            <a:r>
              <a:rPr lang="en-US" sz="1100" b="1" dirty="0"/>
              <a:t>] </a:t>
            </a:r>
            <a:r>
              <a:rPr lang="en-US" sz="1100" b="1" dirty="0" smtClean="0"/>
              <a:t> </a:t>
            </a:r>
            <a:r>
              <a:rPr lang="en-US" sz="1100" dirty="0" smtClean="0"/>
              <a:t>D</a:t>
            </a:r>
            <a:r>
              <a:rPr lang="en-US" sz="1100" dirty="0"/>
              <a:t>. A. </a:t>
            </a:r>
            <a:r>
              <a:rPr lang="en-US" sz="1100" dirty="0" smtClean="0"/>
              <a:t>Patterson, .Garth Gibson, and Randy H. Katz </a:t>
            </a:r>
            <a:r>
              <a:rPr lang="en-US" sz="1100" dirty="0"/>
              <a:t>“A case for redundant arrays of inexpensive </a:t>
            </a:r>
            <a:r>
              <a:rPr lang="en-US" sz="1100" dirty="0" smtClean="0"/>
              <a:t>disks (raid</a:t>
            </a:r>
            <a:r>
              <a:rPr lang="en-US" sz="1100" dirty="0"/>
              <a:t>),” in </a:t>
            </a:r>
            <a:r>
              <a:rPr lang="en-US" sz="1100" i="1" dirty="0"/>
              <a:t>SIGMOD ’88</a:t>
            </a:r>
            <a:r>
              <a:rPr lang="en-US" sz="1100" dirty="0"/>
              <a:t>, 1988, pp. 109–116.</a:t>
            </a:r>
            <a:endParaRPr lang="en-US" sz="1100" b="1" dirty="0" smtClean="0"/>
          </a:p>
          <a:p>
            <a:r>
              <a:rPr lang="en-US" sz="1100" b="1" dirty="0" smtClean="0"/>
              <a:t>[Prabhakar’98] </a:t>
            </a:r>
            <a:r>
              <a:rPr lang="en-US" sz="1100" dirty="0" smtClean="0"/>
              <a:t>S. </a:t>
            </a:r>
            <a:r>
              <a:rPr lang="en-US" sz="1100" dirty="0" err="1" smtClean="0"/>
              <a:t>Prabhakar</a:t>
            </a:r>
            <a:r>
              <a:rPr lang="en-US" sz="1100" dirty="0" smtClean="0"/>
              <a:t>, K. Abdel-</a:t>
            </a:r>
            <a:r>
              <a:rPr lang="en-US" sz="1100" dirty="0" err="1" smtClean="0"/>
              <a:t>Ghaffar</a:t>
            </a:r>
            <a:r>
              <a:rPr lang="en-US" sz="1100" dirty="0" smtClean="0"/>
              <a:t>, D.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, and A. El </a:t>
            </a:r>
            <a:r>
              <a:rPr lang="en-US" sz="1100" dirty="0" err="1" smtClean="0"/>
              <a:t>Abbadi</a:t>
            </a:r>
            <a:r>
              <a:rPr lang="en-US" sz="1100" dirty="0" smtClean="0"/>
              <a:t>. </a:t>
            </a:r>
            <a:r>
              <a:rPr lang="en-US" sz="1100" i="1" dirty="0" smtClean="0"/>
              <a:t>Cyclic allocation of two-dimensional data</a:t>
            </a:r>
            <a:r>
              <a:rPr lang="en-US" sz="1100" dirty="0" smtClean="0"/>
              <a:t>, in ICDE’93.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94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09073"/>
            <a:ext cx="3810000" cy="25065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0890" y="1915180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Any Questions?</a:t>
            </a:r>
            <a:endParaRPr lang="en-US" sz="2800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40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High Performance Parallel I/O</a:t>
            </a:r>
          </a:p>
          <a:p>
            <a:pPr lvl="1"/>
            <a:r>
              <a:rPr lang="en-US" dirty="0" smtClean="0"/>
              <a:t>Block Correlations</a:t>
            </a:r>
          </a:p>
          <a:p>
            <a:r>
              <a:rPr lang="en-US" dirty="0" smtClean="0"/>
              <a:t>Dynamic Data Layout Optimization</a:t>
            </a:r>
          </a:p>
          <a:p>
            <a:pPr lvl="1"/>
            <a:r>
              <a:rPr lang="en-US" dirty="0" smtClean="0"/>
              <a:t>Monitoring &amp; Analysis</a:t>
            </a:r>
          </a:p>
          <a:p>
            <a:pPr lvl="1"/>
            <a:r>
              <a:rPr lang="en-US" dirty="0" smtClean="0"/>
              <a:t>Placement Planning</a:t>
            </a:r>
          </a:p>
          <a:p>
            <a:pPr lvl="1"/>
            <a:r>
              <a:rPr lang="en-US" dirty="0" smtClean="0"/>
              <a:t>Data Reorganization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References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80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972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448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24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76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00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81400" y="4165600"/>
          <a:ext cx="1905000" cy="1905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High Performance Parallel I/O</a:t>
            </a:r>
            <a:endParaRPr lang="en-US" sz="2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3581400" y="4165600"/>
            <a:ext cx="381000" cy="1905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1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0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67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1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191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2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3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239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4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85900" y="1341816"/>
            <a:ext cx="60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4382294" y="1142206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5400000">
            <a:off x="1334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rot="5400000">
            <a:off x="2858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rot="5400000">
            <a:off x="4382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rot="5400000">
            <a:off x="7428706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5400000">
            <a:off x="5906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4" name="Diagram 73"/>
          <p:cNvGraphicFramePr/>
          <p:nvPr/>
        </p:nvGraphicFramePr>
        <p:xfrm>
          <a:off x="1600200" y="2518569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4" name="Diagram 83"/>
          <p:cNvGraphicFramePr/>
          <p:nvPr>
            <p:extLst>
              <p:ext uri="{D42A27DB-BD31-4B8C-83A1-F6EECF244321}">
                <p14:modId xmlns:p14="http://schemas.microsoft.com/office/powerpoint/2010/main" val="3247608159"/>
              </p:ext>
            </p:extLst>
          </p:nvPr>
        </p:nvGraphicFramePr>
        <p:xfrm>
          <a:off x="3581400" y="415406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5" name="Diagram 94"/>
          <p:cNvGraphicFramePr/>
          <p:nvPr>
            <p:extLst>
              <p:ext uri="{D42A27DB-BD31-4B8C-83A1-F6EECF244321}">
                <p14:modId xmlns:p14="http://schemas.microsoft.com/office/powerpoint/2010/main" val="362558582"/>
              </p:ext>
            </p:extLst>
          </p:nvPr>
        </p:nvGraphicFramePr>
        <p:xfrm>
          <a:off x="4731327" y="4910771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7" name="Diagram 96"/>
          <p:cNvGraphicFramePr/>
          <p:nvPr/>
        </p:nvGraphicFramePr>
        <p:xfrm>
          <a:off x="3962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78" name="Diagram 77"/>
          <p:cNvGraphicFramePr/>
          <p:nvPr/>
        </p:nvGraphicFramePr>
        <p:xfrm>
          <a:off x="3962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79" name="Diagram 78"/>
          <p:cNvGraphicFramePr/>
          <p:nvPr/>
        </p:nvGraphicFramePr>
        <p:xfrm>
          <a:off x="4343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80" name="Diagram 79"/>
          <p:cNvGraphicFramePr/>
          <p:nvPr/>
        </p:nvGraphicFramePr>
        <p:xfrm>
          <a:off x="4724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1539952850"/>
              </p:ext>
            </p:extLst>
          </p:nvPr>
        </p:nvGraphicFramePr>
        <p:xfrm>
          <a:off x="5112327" y="4167818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82" name="Diagram 81"/>
          <p:cNvGraphicFramePr/>
          <p:nvPr/>
        </p:nvGraphicFramePr>
        <p:xfrm>
          <a:off x="3581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83" name="Diagram 82"/>
          <p:cNvGraphicFramePr/>
          <p:nvPr/>
        </p:nvGraphicFramePr>
        <p:xfrm>
          <a:off x="3962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86" name="Diagram 85"/>
          <p:cNvGraphicFramePr/>
          <p:nvPr/>
        </p:nvGraphicFramePr>
        <p:xfrm>
          <a:off x="4343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graphicFrame>
        <p:nvGraphicFramePr>
          <p:cNvPr id="87" name="Diagram 86"/>
          <p:cNvGraphicFramePr/>
          <p:nvPr/>
        </p:nvGraphicFramePr>
        <p:xfrm>
          <a:off x="4724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9" r:lo="rId60" r:qs="rId61" r:cs="rId62"/>
          </a:graphicData>
        </a:graphic>
      </p:graphicFrame>
      <p:graphicFrame>
        <p:nvGraphicFramePr>
          <p:cNvPr id="88" name="Diagram 87"/>
          <p:cNvGraphicFramePr/>
          <p:nvPr/>
        </p:nvGraphicFramePr>
        <p:xfrm>
          <a:off x="5105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graphicFrame>
        <p:nvGraphicFramePr>
          <p:cNvPr id="89" name="Diagram 88"/>
          <p:cNvGraphicFramePr/>
          <p:nvPr/>
        </p:nvGraphicFramePr>
        <p:xfrm>
          <a:off x="3581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9" r:lo="rId70" r:qs="rId71" r:cs="rId72"/>
          </a:graphicData>
        </a:graphic>
      </p:graphicFrame>
      <p:graphicFrame>
        <p:nvGraphicFramePr>
          <p:cNvPr id="90" name="Diagram 89"/>
          <p:cNvGraphicFramePr/>
          <p:nvPr/>
        </p:nvGraphicFramePr>
        <p:xfrm>
          <a:off x="3962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4" r:lo="rId75" r:qs="rId76" r:cs="rId77"/>
          </a:graphicData>
        </a:graphic>
      </p:graphicFrame>
      <p:graphicFrame>
        <p:nvGraphicFramePr>
          <p:cNvPr id="91" name="Diagram 90"/>
          <p:cNvGraphicFramePr/>
          <p:nvPr/>
        </p:nvGraphicFramePr>
        <p:xfrm>
          <a:off x="4343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9" r:lo="rId80" r:qs="rId81" r:cs="rId82"/>
          </a:graphicData>
        </a:graphic>
      </p:graphicFrame>
      <p:graphicFrame>
        <p:nvGraphicFramePr>
          <p:cNvPr id="92" name="Diagram 91"/>
          <p:cNvGraphicFramePr/>
          <p:nvPr/>
        </p:nvGraphicFramePr>
        <p:xfrm>
          <a:off x="4724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4" r:lo="rId85" r:qs="rId86" r:cs="rId87"/>
          </a:graphicData>
        </a:graphic>
      </p:graphicFrame>
      <p:graphicFrame>
        <p:nvGraphicFramePr>
          <p:cNvPr id="93" name="Diagram 92"/>
          <p:cNvGraphicFramePr/>
          <p:nvPr/>
        </p:nvGraphicFramePr>
        <p:xfrm>
          <a:off x="5105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9" r:lo="rId90" r:qs="rId91" r:cs="rId92"/>
          </a:graphicData>
        </a:graphic>
      </p:graphicFrame>
      <p:graphicFrame>
        <p:nvGraphicFramePr>
          <p:cNvPr id="94" name="Diagram 93"/>
          <p:cNvGraphicFramePr/>
          <p:nvPr/>
        </p:nvGraphicFramePr>
        <p:xfrm>
          <a:off x="3581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graphicFrame>
        <p:nvGraphicFramePr>
          <p:cNvPr id="131" name="Diagram 130"/>
          <p:cNvGraphicFramePr/>
          <p:nvPr/>
        </p:nvGraphicFramePr>
        <p:xfrm>
          <a:off x="3962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9" r:lo="rId100" r:qs="rId101" r:cs="rId102"/>
          </a:graphicData>
        </a:graphic>
      </p:graphicFrame>
      <p:graphicFrame>
        <p:nvGraphicFramePr>
          <p:cNvPr id="132" name="Diagram 131"/>
          <p:cNvGraphicFramePr/>
          <p:nvPr/>
        </p:nvGraphicFramePr>
        <p:xfrm>
          <a:off x="4343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4" r:lo="rId105" r:qs="rId106" r:cs="rId107"/>
          </a:graphicData>
        </a:graphic>
      </p:graphicFrame>
      <p:graphicFrame>
        <p:nvGraphicFramePr>
          <p:cNvPr id="134" name="Diagram 133"/>
          <p:cNvGraphicFramePr/>
          <p:nvPr/>
        </p:nvGraphicFramePr>
        <p:xfrm>
          <a:off x="4724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9" r:lo="rId110" r:qs="rId111" r:cs="rId112"/>
          </a:graphicData>
        </a:graphic>
      </p:graphicFrame>
      <p:graphicFrame>
        <p:nvGraphicFramePr>
          <p:cNvPr id="135" name="Diagram 134"/>
          <p:cNvGraphicFramePr/>
          <p:nvPr/>
        </p:nvGraphicFramePr>
        <p:xfrm>
          <a:off x="5105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4" r:lo="rId115" r:qs="rId116" r:cs="rId117"/>
          </a:graphicData>
        </a:graphic>
      </p:graphicFrame>
      <p:graphicFrame>
        <p:nvGraphicFramePr>
          <p:cNvPr id="136" name="Diagram 135"/>
          <p:cNvGraphicFramePr/>
          <p:nvPr/>
        </p:nvGraphicFramePr>
        <p:xfrm>
          <a:off x="3581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9" r:lo="rId120" r:qs="rId121" r:cs="rId122"/>
          </a:graphicData>
        </a:graphic>
      </p:graphicFrame>
      <p:graphicFrame>
        <p:nvGraphicFramePr>
          <p:cNvPr id="85" name="Diagram 84"/>
          <p:cNvGraphicFramePr/>
          <p:nvPr/>
        </p:nvGraphicFramePr>
        <p:xfrm>
          <a:off x="5105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4" r:lo="rId125" r:qs="rId126" r:cs="rId127"/>
          </a:graphicData>
        </a:graphic>
      </p:graphicFrame>
      <p:graphicFrame>
        <p:nvGraphicFramePr>
          <p:cNvPr id="96" name="Diagram 95"/>
          <p:cNvGraphicFramePr/>
          <p:nvPr/>
        </p:nvGraphicFramePr>
        <p:xfrm>
          <a:off x="4343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9" r:lo="rId130" r:qs="rId131" r:cs="rId132"/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514850" y="332502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5" name="Equation" r:id="rId134" imgW="114151" imgH="215619" progId="Equation.3">
                  <p:embed/>
                </p:oleObj>
              </mc:Choice>
              <mc:Fallback>
                <p:oleObj name="Equation" r:id="rId13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502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09600" y="774902"/>
            <a:ext cx="36846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baseline="0" dirty="0" smtClean="0"/>
              <a:t>One Parallel Disk Access</a:t>
            </a:r>
            <a:endParaRPr lang="en-US" sz="2000" b="1" baseline="0" dirty="0"/>
          </a:p>
        </p:txBody>
      </p:sp>
      <p:sp>
        <p:nvSpPr>
          <p:cNvPr id="2" name="TextBox 1"/>
          <p:cNvSpPr txBox="1"/>
          <p:nvPr/>
        </p:nvSpPr>
        <p:spPr>
          <a:xfrm>
            <a:off x="-76200" y="3733800"/>
            <a:ext cx="36534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/>
              <a:t>Static Data Placement</a:t>
            </a:r>
          </a:p>
          <a:p>
            <a:pPr algn="ctr"/>
            <a:r>
              <a:rPr lang="en-US" sz="1600" baseline="0" dirty="0" smtClean="0"/>
              <a:t>Disk </a:t>
            </a:r>
            <a:r>
              <a:rPr lang="en-US" sz="1600" baseline="0" dirty="0"/>
              <a:t>Modulo [</a:t>
            </a:r>
            <a:r>
              <a:rPr lang="en-US" sz="1600" baseline="0" dirty="0" smtClean="0"/>
              <a:t>Du ’82]</a:t>
            </a:r>
          </a:p>
          <a:p>
            <a:pPr algn="ctr"/>
            <a:r>
              <a:rPr lang="en-US" sz="1600" baseline="0" dirty="0" smtClean="0"/>
              <a:t>RAID [</a:t>
            </a:r>
            <a:r>
              <a:rPr lang="en-US" sz="1600" baseline="0" dirty="0"/>
              <a:t>Patterson ’88]</a:t>
            </a:r>
          </a:p>
          <a:p>
            <a:pPr algn="ctr"/>
            <a:r>
              <a:rPr lang="en-US" sz="1600" baseline="0" dirty="0" smtClean="0"/>
              <a:t>Field-wise </a:t>
            </a:r>
            <a:r>
              <a:rPr lang="en-US" sz="1600" baseline="0" dirty="0"/>
              <a:t>Exclusive OR [</a:t>
            </a:r>
            <a:r>
              <a:rPr lang="en-US" sz="1600" baseline="0" dirty="0" smtClean="0"/>
              <a:t>Kim ’88</a:t>
            </a:r>
            <a:r>
              <a:rPr lang="en-US" sz="1600" baseline="0" dirty="0"/>
              <a:t>]</a:t>
            </a:r>
          </a:p>
          <a:p>
            <a:pPr algn="ctr"/>
            <a:r>
              <a:rPr lang="en-US" sz="1600" baseline="0" dirty="0" smtClean="0"/>
              <a:t>Hilbert </a:t>
            </a:r>
            <a:r>
              <a:rPr lang="en-US" sz="1600" baseline="0" dirty="0"/>
              <a:t>[</a:t>
            </a:r>
            <a:r>
              <a:rPr lang="en-US" sz="1600" baseline="0" dirty="0" err="1" smtClean="0"/>
              <a:t>Faloutsos</a:t>
            </a:r>
            <a:r>
              <a:rPr lang="en-US" sz="1600" baseline="0" dirty="0" smtClean="0"/>
              <a:t> ’93]</a:t>
            </a:r>
          </a:p>
          <a:p>
            <a:pPr algn="ctr"/>
            <a:r>
              <a:rPr lang="en-US" sz="1600" baseline="0" dirty="0" smtClean="0"/>
              <a:t>Generalized </a:t>
            </a:r>
            <a:r>
              <a:rPr lang="en-US" sz="1600" baseline="0" dirty="0"/>
              <a:t>Fibonacci [</a:t>
            </a:r>
            <a:r>
              <a:rPr lang="en-US" sz="1600" baseline="0" dirty="0" err="1" smtClean="0"/>
              <a:t>Prabhakar</a:t>
            </a:r>
            <a:r>
              <a:rPr lang="en-US" sz="1600" baseline="0" dirty="0" smtClean="0"/>
              <a:t> ’98</a:t>
            </a:r>
            <a:r>
              <a:rPr lang="en-US" sz="1600" baseline="0" dirty="0"/>
              <a:t>]</a:t>
            </a:r>
          </a:p>
          <a:p>
            <a:pPr algn="ctr"/>
            <a:r>
              <a:rPr lang="en-US" sz="1600" baseline="0" dirty="0"/>
              <a:t>AOPT: Almost Optimal [</a:t>
            </a:r>
            <a:r>
              <a:rPr lang="en-US" sz="1600" baseline="0" dirty="0" err="1" smtClean="0"/>
              <a:t>Atallah</a:t>
            </a:r>
            <a:r>
              <a:rPr lang="en-US" sz="1600" baseline="0" dirty="0" smtClean="0"/>
              <a:t> ’00</a:t>
            </a:r>
            <a:r>
              <a:rPr lang="en-US" sz="1600" baseline="0" dirty="0"/>
              <a:t>]</a:t>
            </a:r>
          </a:p>
          <a:p>
            <a:pPr algn="ctr"/>
            <a:r>
              <a:rPr lang="en-US" sz="1600" baseline="0" dirty="0" smtClean="0"/>
              <a:t>Periodic [</a:t>
            </a:r>
            <a:r>
              <a:rPr lang="en-US" sz="1600" baseline="0" dirty="0" err="1" smtClean="0"/>
              <a:t>Altiparmak</a:t>
            </a:r>
            <a:r>
              <a:rPr lang="en-US" sz="1600" baseline="0" dirty="0" smtClean="0"/>
              <a:t> ’12]</a:t>
            </a: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5104700" y="4171015"/>
            <a:ext cx="373750" cy="3687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" y="762000"/>
            <a:ext cx="35052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baseline="0" dirty="0" smtClean="0"/>
              <a:t>Five Parallel Disk Accesses</a:t>
            </a:r>
            <a:endParaRPr lang="en-US" sz="2000" b="1" baseline="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4728538" y="4564915"/>
            <a:ext cx="373750" cy="3687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31730" y="4933705"/>
            <a:ext cx="373750" cy="3687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970676" y="5328692"/>
            <a:ext cx="373750" cy="3687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585025" y="5701810"/>
            <a:ext cx="373750" cy="3687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24500" y="449580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rgbClr val="FF0000"/>
                </a:solidFill>
              </a:rPr>
              <a:t>Dynamic Data Layout Optimization is necessary!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One Layout Fits </a:t>
            </a:r>
            <a:r>
              <a:rPr lang="en-US" sz="2400" b="1" baseline="0" dirty="0" smtClean="0"/>
              <a:t>All!</a:t>
            </a:r>
            <a:endParaRPr lang="en-US" sz="2400" b="1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7917 -0.3055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52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875 -0.3611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40416 -0.3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7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0416 -0.4055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875 -0.39444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584 -0.3055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5417 -0.3611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7084 -0.35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917 -0.40555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625 -0.3944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083 -0.30556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083 -0.3611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625 -0.3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5417 -0.40555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375 -0.39444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0417 -0.30556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584 -0.36111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875 -0.3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7917 -0.40555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875 -0.39444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22917 -0.30556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527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2083 -0.36111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125 -0.3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0416 -0.40555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42083 -0.39445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0" presetClass="path" presetSubtype="0" repeatCount="indefinite" accel="50000" decel="50000" fill="remove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917 -0.30555 C -0.2783 -0.31736 -0.27708 -0.32708 -0.27066 -0.33564 C -0.26962 -0.33981 -0.26736 -0.34236 -0.2651 -0.3456 C -0.26337 -0.34837 -0.25937 -0.35324 -0.25937 -0.353 C -0.25677 -0.36412 -0.26094 -0.34837 -0.25556 -0.36087 C -0.25399 -0.36458 -0.25417 -0.36921 -0.25365 -0.37337 C -0.2533 -0.38472 -0.25642 -0.42569 -0.24705 -0.43009 C -0.21875 -0.42754 -0.22309 -0.42777 -0.18333 -0.4287 C -0.14097 -0.43263 -0.10451 -0.43194 -0.05937 -0.4324 C -0.04583 -0.43333 -0.03611 -0.43472 -0.02344 -0.43634 C 0.01007 -0.43518 0.04306 -0.43587 0.07656 -0.4375 C 0.07882 -0.43796 0.08194 -0.43634 0.08316 -0.43888 C 0.08455 -0.44189 0.08125 -0.45277 0.08021 -0.45648 C 0.07969 -0.46134 0.0783 -0.46666 0.0783 -0.47152 " pathEditMode="relative" rAng="0" ptsTypes="AAAAAAAAAAAAAA">
                                      <p:cBhvr>
                                        <p:cTn id="2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831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-0.36111 C -0.05486 -0.38935 -0.05312 -0.42731 -0.07396 -0.44537 C -0.07691 -0.45116 -0.0776 -0.45833 -0.08055 -0.46412 C -0.08107 -0.46759 -0.08333 -0.47106 -0.08246 -0.4743 C -0.08038 -0.4831 -0.06684 -0.48541 -0.06076 -0.48565 C -0.02673 -0.48634 0.00712 -0.48634 0.04115 -0.4868 C 0.05469 -0.48958 0.07049 -0.48148 0.08177 -0.4919 C 0.0842 -0.50208 0.08368 -0.50972 0.08368 -0.52083 " pathEditMode="relative" ptsTypes="fffffffA">
                                      <p:cBhvr>
                                        <p:cTn id="2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25 -0.35 C 0.06962 -0.35648 0.07136 -0.36273 0.0757 -0.37153 C 0.07847 -0.38333 0.0809 -0.39444 0.08229 -0.40671 C 0.08299 -0.41806 0.08351 -0.42917 0.0842 -0.44051 C 0.08455 -0.44722 0.08611 -0.46065 0.08611 -0.46065 C 0.08542 -0.49907 0.08698 -0.53588 0.08698 -0.57384 " pathEditMode="relative" ptsTypes="fffffA">
                                      <p:cBhvr>
                                        <p:cTn id="2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917 -0.40555 C 0.27847 -0.42477 0.27795 -0.44421 0.27726 -0.46342 C 0.27673 -0.47777 0.27795 -0.4949 0.27153 -0.5074 C 0.26979 -0.51504 0.26788 -0.52315 0.26493 -0.53009 C 0.26371 -0.53264 0.26111 -0.5375 0.26111 -0.5375 C 0.25903 -0.54676 0.25712 -0.55625 0.25451 -0.56527 C 0.25278 -0.58125 0.24844 -0.59768 0.23576 -0.60301 C 0.21823 -0.60208 0.20278 -0.60254 0.18576 -0.60671 C 0.1658 -0.60555 0.15278 -0.6037 0.13194 -0.60301 C 0.1243 -0.60231 0.11684 -0.60162 0.10937 -0.5993 C 0.10312 -0.59977 0.0967 -0.59907 0.09045 -0.60046 C 0.08437 -0.60185 0.08576 -0.62361 0.08576 -0.62569 " pathEditMode="relative" ptsTypes="fffffffffffA">
                                      <p:cBhvr>
                                        <p:cTn id="2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2083 -0.39445 C 0.42309 -0.41297 0.42066 -0.4331 0.42569 -0.45093 C 0.42708 -0.46111 0.42899 -0.47107 0.43038 -0.48125 C 0.42986 -0.50972 0.42969 -0.53148 0.42656 -0.55787 C 0.42604 -0.57801 0.42639 -0.60116 0.42083 -0.62084 C 0.42049 -0.62917 0.42396 -0.64074 0.4191 -0.64607 C 0.41615 -0.64931 0.41146 -0.64815 0.40764 -0.64861 C 0.37292 -0.65278 0.33889 -0.65394 0.30399 -0.65486 C 0.27535 -0.65834 0.2467 -0.65556 0.21806 -0.65347 C 0.1967 -0.65394 0.10712 -0.64838 0.09253 -0.65972 C 0.09097 -0.66644 0.08976 -0.67431 0.08976 -0.68125 " pathEditMode="relative" rAng="0" ptsTypes="AAAAAAAAAAA">
                                      <p:cBhvr>
                                        <p:cTn id="22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1435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30556 L 0.22917 -0.30556 C 0.22951 -0.3125 0.22951 -0.31921 0.23038 -0.32593 C 0.23073 -0.32917 0.23056 -0.33333 0.23264 -0.33519 L 0.23611 -0.3382 C 0.23767 -0.34144 0.23889 -0.34491 0.2408 -0.34769 C 0.2441 -0.35208 0.24253 -0.34954 0.24549 -0.35532 L 0.24774 -0.36458 L 0.24896 -0.36921 C 0.25104 -0.39722 0.25139 -0.39445 0.24896 -0.43611 C 0.24826 -0.44583 0.24792 -0.44468 0.24306 -0.44699 C 0.23698 -0.4463 0.23073 -0.44607 0.22448 -0.44537 C 0.20503 -0.44306 0.2342 -0.44398 0.2059 -0.44213 C 0.19358 -0.44144 0.18108 -0.4412 0.16875 -0.44074 C 0.16215 -0.4412 0.14375 -0.44259 0.13611 -0.44375 C 0.1342 -0.44421 0.13229 -0.44514 0.13038 -0.44537 C 0.12413 -0.44607 0.11788 -0.4463 0.11181 -0.44699 C 0.10868 -0.44745 0.10556 -0.44838 0.10243 -0.44838 C 0.05243 -0.44838 0.05243 -0.44815 0.01753 -0.44537 C 0.01302 -0.44468 0.00069 -0.44236 -0.0033 -0.44213 C -0.02188 -0.44144 -0.04063 -0.4412 -0.0592 -0.44074 C -0.06649 -0.4412 -0.07396 -0.44028 -0.08125 -0.44213 C -0.08247 -0.44259 -0.08229 -0.44537 -0.08247 -0.44699 C -0.08299 -0.45463 -0.08281 -0.4625 -0.08351 -0.47014 C -0.08385 -0.47338 -0.08507 -0.47639 -0.08594 -0.4794 L -0.08698 -0.48403 L -0.08698 -0.48403 " pathEditMode="relative" ptsTypes="AAAAAAAAAAAAAAAAAAAAAAAAAAA"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3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3 -0.36111 L 0.32083 -0.36111 C 0.31996 -0.36597 0.31927 -0.3706 0.3184 -0.37523 C 0.31805 -0.37731 0.31753 -0.37939 0.31718 -0.38148 C 0.31684 -0.38402 0.31666 -0.38657 0.31614 -0.38912 C 0.31545 -0.39236 0.3151 -0.39583 0.31371 -0.39837 L 0.3092 -0.40787 L 0.30677 -0.4125 C 0.30607 -0.41388 0.30486 -0.41527 0.30451 -0.41712 C 0.30416 -0.41851 0.30382 -0.42037 0.30329 -0.42175 C 0.30191 -0.425 0.29861 -0.43101 0.29861 -0.43101 L 0.29513 -0.4449 L 0.29392 -0.44953 C 0.29444 -0.46157 0.29513 -0.47337 0.29513 -0.48541 C 0.29513 -0.48958 0.29513 -0.49375 0.29392 -0.49768 C 0.2934 -0.49953 0.29184 -0.5 0.29045 -0.50092 C 0.28819 -0.50231 0.2835 -0.50324 0.28125 -0.50393 C 0.22222 -0.49953 0.30694 -0.50532 0.17534 -0.50092 C 0.17413 -0.50069 0.17309 -0.49953 0.17187 -0.4993 C 0.16527 -0.49837 0.15868 -0.49814 0.15208 -0.49768 C 0.14166 -0.49814 0.13125 -0.49837 0.12083 -0.4993 C 0.11961 -0.4993 0.11857 -0.50069 0.11718 -0.50092 C 0.11024 -0.50162 0.10329 -0.50185 0.09635 -0.50231 C 0.01545 -0.49837 0.11649 -0.50231 0.03125 -0.50231 C 0.01961 -0.50231 0.00798 -0.50138 -0.00365 -0.50092 C -0.02414 -0.49629 0.00138 -0.50208 -0.0165 -0.49768 C -0.01875 -0.49722 -0.02118 -0.49675 -0.02344 -0.49606 C -0.02657 -0.49537 -0.03264 -0.49305 -0.03264 -0.49305 C -0.03889 -0.49444 -0.03976 -0.49236 -0.04202 -0.4993 C -0.04306 -0.50231 -0.04358 -0.50555 -0.04427 -0.50856 L -0.04549 -0.51319 C -0.04584 -0.5199 -0.04618 -0.52662 -0.04671 -0.53333 C -0.04792 -0.55023 -0.04775 -0.5412 -0.04775 -0.54722 L -0.04775 -0.54722 " pathEditMode="relative" ptsTypes="AAAAAAAAAAAAAAAAAAAAAAAAAAAAAAAAAA">
                                      <p:cBhvr>
                                        <p:cTn id="25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0.35 L 0.3125 -0.35 C 0.31285 -0.36157 0.31303 -0.37292 0.31355 -0.38426 C 0.31389 -0.3875 0.31528 -0.3919 0.31598 -0.39514 C 0.31684 -0.39884 0.31806 -0.40787 0.31945 -0.41065 L 0.32171 -0.41528 C 0.32223 -0.41736 0.3224 -0.41944 0.32292 -0.42153 C 0.32292 -0.42153 0.32587 -0.4331 0.32639 -0.43542 L 0.32761 -0.44005 C 0.32796 -0.44167 0.32813 -0.44329 0.32882 -0.44468 C 0.33542 -0.4581 0.32744 -0.4412 0.3323 -0.45394 C 0.33282 -0.45556 0.33403 -0.45694 0.33455 -0.45857 C 0.33559 -0.46157 0.33612 -0.46482 0.33681 -0.46806 L 0.33924 -0.47732 L 0.34046 -0.48495 C 0.33994 -0.5 0.34011 -0.51505 0.33924 -0.52986 C 0.33907 -0.53333 0.3375 -0.53611 0.33681 -0.53935 C 0.33646 -0.54144 0.33612 -0.54352 0.33577 -0.54537 C 0.33473 -0.55046 0.3349 -0.55093 0.33108 -0.55324 C 0.32882 -0.55463 0.32414 -0.55625 0.32414 -0.55625 C 0.32014 -0.55579 0.31632 -0.55556 0.3125 -0.55486 C 0.31129 -0.55463 0.31007 -0.5537 0.30903 -0.55324 C 0.30712 -0.55255 0.30504 -0.55232 0.30313 -0.55162 C 0.30087 -0.55093 0.29844 -0.54954 0.29619 -0.54861 L 0.28924 -0.54537 C 0.28803 -0.54491 0.28698 -0.54398 0.28577 -0.54398 L 0.27292 -0.54236 C 0.26702 -0.54282 0.24792 -0.54352 0.23924 -0.54537 C 0.23612 -0.5463 0.22987 -0.54861 0.22987 -0.54861 C 0.20244 -0.54815 0.17483 -0.54838 0.1474 -0.54699 C 0.14184 -0.54676 0.13646 -0.54398 0.13108 -0.54398 L 0.03803 -0.54236 C 0.02952 -0.54282 0.02101 -0.54306 0.0125 -0.54398 C 0.01129 -0.54398 0.01007 -0.54468 0.00886 -0.54537 C 0.00764 -0.5463 0.0066 -0.54745 0.00539 -0.54861 L 0.00313 -0.55787 L 0.00191 -0.5625 C 0.00157 -0.56713 0.00139 -0.57176 0.00087 -0.57639 C -0.00086 -0.58935 -0.0026 -0.56898 -0.0026 -0.59676 L -0.0026 -0.61204 L -0.0026 -0.61204 L -0.0026 -0.61204 L -0.0026 -0.61204 " pathEditMode="relative" ptsTypes="AAAAAAAAAAAAAAAAAAAAAAAAAAAAAAAAAAAAAAAAAAA">
                                      <p:cBhvr>
                                        <p:cTn id="2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6 -0.40555 L 0.40416 -0.40555 C 0.40503 -0.40995 0.40781 -0.42476 0.40781 -0.43032 C 0.40781 -0.4412 0.40728 -0.45208 0.40659 -0.46273 C 0.40642 -0.46435 0.40572 -0.46597 0.40537 -0.46736 C 0.40451 -0.47152 0.40381 -0.47569 0.40312 -0.47986 C 0.40138 -0.48912 0.40242 -0.48402 0.39965 -0.49537 C 0.39912 -0.49699 0.39912 -0.49861 0.39843 -0.5 C 0.39756 -0.50162 0.39669 -0.50301 0.39617 -0.50463 C 0.39131 -0.51759 0.3993 -0.50069 0.39253 -0.51388 L 0.38906 -0.52801 L 0.38801 -0.53263 L 0.3868 -0.53726 C 0.38645 -0.54189 0.3861 -0.54652 0.38558 -0.55115 C 0.38541 -0.5537 0.38471 -0.55625 0.38454 -0.55879 C 0.3835 -0.56898 0.38402 -0.57476 0.38211 -0.58379 C 0.38142 -0.5868 0.38055 -0.58981 0.37985 -0.59305 L 0.37864 -0.59768 C 0.37829 -0.5993 0.37846 -0.60138 0.37742 -0.60231 C 0.37517 -0.60439 0.37308 -0.6074 0.37048 -0.60856 C 0.35954 -0.61342 0.36596 -0.61134 0.35069 -0.61319 C 0.34965 -0.61365 0.34843 -0.61435 0.34721 -0.61481 C 0.33072 -0.61967 0.3144 -0.61527 0.29721 -0.61481 L 0.23211 -0.61319 C 0.22742 -0.61273 0.22291 -0.6118 0.21822 -0.61157 L 0.16353 -0.60856 C 0.14583 -0.60069 0.15989 -0.60625 0.11475 -0.60856 C 0.08541 -0.60995 0.10833 -0.60949 0.08558 -0.61157 C 0.07777 -0.61226 0.07013 -0.61273 0.06232 -0.61319 C 0.06006 -0.61365 0.05763 -0.61412 0.05537 -0.61481 C 0.05173 -0.61574 0.05051 -0.61643 0.04721 -0.61782 C 0.04652 -0.61875 0.04531 -0.61967 0.04496 -0.62083 C 0.04374 -0.62384 0.04253 -0.63032 0.04253 -0.63032 L 0.04149 -0.66111 L 0.04149 -0.66111 " pathEditMode="relative" ptsTypes="AAAAAAAAAAAAAAAAAAAAAAAAAAAAAAAAAAA">
                                      <p:cBhvr>
                                        <p:cTn id="2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"/>
                            </p:stCondLst>
                            <p:childTnLst>
                              <p:par>
                                <p:cTn id="26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-0.39444 L 0.42083 -0.39444 C 0.42239 -0.39861 0.42413 -0.40278 0.42552 -0.40694 C 0.42795 -0.41481 0.42795 -0.41736 0.42899 -0.42546 C 0.43073 -0.46458 0.43073 -0.4544 0.42899 -0.50625 C 0.42864 -0.51481 0.42777 -0.5162 0.42656 -0.52338 C 0.42621 -0.52592 0.42604 -0.52847 0.42552 -0.53102 C 0.42482 -0.53426 0.42396 -0.53727 0.42309 -0.54028 L 0.42205 -0.54491 C 0.42152 -0.56991 0.42152 -0.59467 0.42083 -0.61944 C 0.42083 -0.62106 0.41996 -0.62245 0.41961 -0.62407 C 0.41909 -0.62662 0.41892 -0.62917 0.41857 -0.63194 C 0.41771 -0.63796 0.41771 -0.64444 0.41614 -0.65046 C 0.41493 -0.65532 0.41406 -0.66389 0.4092 -0.66597 L 0.40573 -0.66759 L 0.33941 -0.66597 C 0.33524 -0.66574 0.3309 -0.66435 0.32673 -0.66435 C 0.29687 -0.66435 0.26701 -0.66551 0.23715 -0.66597 L 0.17448 -0.66435 C 0.17326 -0.66435 0.17222 -0.66296 0.17083 -0.66296 C 0.14774 -0.66296 0.12448 -0.66389 0.10121 -0.66435 C 0.09288 -0.66805 0.09548 -0.66481 0.09184 -0.67222 C 0.08889 -0.68449 0.08993 -0.67824 0.08836 -0.69074 C 0.08802 -0.69745 0.08784 -0.70417 0.08715 -0.71088 C 0.08576 -0.72731 0.08611 -0.7044 0.08611 -0.72014 L 0.08611 -0.72014 " pathEditMode="relative" ptsTypes="AAAAAAAAAAAAAAAAAAAAAAAAAA">
                                      <p:cBhvr>
                                        <p:cTn id="26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Graphic spid="84" grpId="0">
        <p:bldAsOne/>
      </p:bldGraphic>
      <p:bldGraphic spid="84" grpId="1">
        <p:bldAsOne/>
      </p:bldGraphic>
      <p:bldGraphic spid="84" grpId="2">
        <p:bldAsOne/>
      </p:bldGraphic>
      <p:bldGraphic spid="84" grpId="3">
        <p:bldAsOne/>
      </p:bldGraphic>
      <p:bldGraphic spid="95" grpId="0">
        <p:bldAsOne/>
      </p:bldGraphic>
      <p:bldGraphic spid="95" grpId="1">
        <p:bldAsOne/>
      </p:bldGraphic>
      <p:bldGraphic spid="95" grpId="2">
        <p:bldAsOne/>
      </p:bldGraphic>
      <p:bldGraphic spid="97" grpId="0">
        <p:bldAsOne/>
      </p:bldGraphic>
      <p:bldGraphic spid="97" grpId="1">
        <p:bldAsOne/>
      </p:bldGraphic>
      <p:bldGraphic spid="97" grpId="2">
        <p:bldAsOne/>
      </p:bldGraphic>
      <p:bldGraphic spid="78" grpId="0">
        <p:bldAsOne/>
      </p:bldGraphic>
      <p:bldGraphic spid="78" grpId="1">
        <p:bldAsOne/>
      </p:bldGraphic>
      <p:bldGraphic spid="78" grpId="2">
        <p:bldAsOne/>
      </p:bldGraphic>
      <p:bldGraphic spid="79" grpId="0">
        <p:bldAsOne/>
      </p:bldGraphic>
      <p:bldGraphic spid="79" grpId="1">
        <p:bldAsOne/>
      </p:bldGraphic>
      <p:bldGraphic spid="79" grpId="2">
        <p:bldAsOne/>
      </p:bldGraphic>
      <p:bldGraphic spid="80" grpId="0">
        <p:bldAsOne/>
      </p:bldGraphic>
      <p:bldGraphic spid="80" grpId="1">
        <p:bldAsOne/>
      </p:bldGraphic>
      <p:bldGraphic spid="80" grpId="2">
        <p:bldAsOne/>
      </p:bldGraphic>
      <p:bldGraphic spid="81" grpId="0">
        <p:bldAsOne/>
      </p:bldGraphic>
      <p:bldGraphic spid="81" grpId="1">
        <p:bldAsOne/>
      </p:bldGraphic>
      <p:bldGraphic spid="81" grpId="2">
        <p:bldAsOne/>
      </p:bldGraphic>
      <p:bldGraphic spid="81" grpId="3">
        <p:bldAsOne/>
      </p:bldGraphic>
      <p:bldGraphic spid="82" grpId="0">
        <p:bldAsOne/>
      </p:bldGraphic>
      <p:bldGraphic spid="82" grpId="1">
        <p:bldAsOne/>
      </p:bldGraphic>
      <p:bldGraphic spid="82" grpId="2">
        <p:bldAsOne/>
      </p:bldGraphic>
      <p:bldGraphic spid="82" grpId="3">
        <p:bldAsOne/>
      </p:bldGraphic>
      <p:bldGraphic spid="83" grpId="0">
        <p:bldAsOne/>
      </p:bldGraphic>
      <p:bldGraphic spid="83" grpId="1">
        <p:bldAsOne/>
      </p:bldGraphic>
      <p:bldGraphic spid="83" grpId="2">
        <p:bldAsOne/>
      </p:bldGraphic>
      <p:bldGraphic spid="86" grpId="0">
        <p:bldAsOne/>
      </p:bldGraphic>
      <p:bldGraphic spid="86" grpId="1">
        <p:bldAsOne/>
      </p:bldGraphic>
      <p:bldGraphic spid="86" grpId="2">
        <p:bldAsOne/>
      </p:bldGraphic>
      <p:bldGraphic spid="87" grpId="0">
        <p:bldAsOne/>
      </p:bldGraphic>
      <p:bldGraphic spid="87" grpId="1">
        <p:bldAsOne/>
      </p:bldGraphic>
      <p:bldGraphic spid="87" grpId="2">
        <p:bldAsOne/>
      </p:bldGraphic>
      <p:bldGraphic spid="87" grpId="3">
        <p:bldAsOne/>
      </p:bldGraphic>
      <p:bldGraphic spid="88" grpId="0">
        <p:bldAsOne/>
      </p:bldGraphic>
      <p:bldGraphic spid="88" grpId="1">
        <p:bldAsOne/>
      </p:bldGraphic>
      <p:bldGraphic spid="88" grpId="2">
        <p:bldAsOne/>
      </p:bldGraphic>
      <p:bldGraphic spid="89" grpId="0">
        <p:bldAsOne/>
      </p:bldGraphic>
      <p:bldGraphic spid="89" grpId="1">
        <p:bldAsOne/>
      </p:bldGraphic>
      <p:bldGraphic spid="89" grpId="2">
        <p:bldAsOne/>
      </p:bldGraphic>
      <p:bldGraphic spid="89" grpId="3">
        <p:bldAsOne/>
      </p:bldGraphic>
      <p:bldGraphic spid="90" grpId="0">
        <p:bldAsOne/>
      </p:bldGraphic>
      <p:bldGraphic spid="90" grpId="1">
        <p:bldAsOne/>
      </p:bldGraphic>
      <p:bldGraphic spid="90" grpId="2">
        <p:bldAsOne/>
      </p:bldGraphic>
      <p:bldGraphic spid="91" grpId="0">
        <p:bldAsOne/>
      </p:bldGraphic>
      <p:bldGraphic spid="91" grpId="1">
        <p:bldAsOne/>
      </p:bldGraphic>
      <p:bldGraphic spid="91" grpId="2">
        <p:bldAsOne/>
      </p:bldGraphic>
      <p:bldGraphic spid="91" grpId="3">
        <p:bldAsOne/>
      </p:bldGraphic>
      <p:bldGraphic spid="92" grpId="0">
        <p:bldAsOne/>
      </p:bldGraphic>
      <p:bldGraphic spid="92" grpId="1">
        <p:bldAsOne/>
      </p:bldGraphic>
      <p:bldGraphic spid="92" grpId="2">
        <p:bldAsOne/>
      </p:bldGraphic>
      <p:bldGraphic spid="93" grpId="0">
        <p:bldAsOne/>
      </p:bldGraphic>
      <p:bldGraphic spid="93" grpId="1">
        <p:bldAsOne/>
      </p:bldGraphic>
      <p:bldGraphic spid="93" grpId="2">
        <p:bldAsOne/>
      </p:bldGraphic>
      <p:bldGraphic spid="94" grpId="0">
        <p:bldAsOne/>
      </p:bldGraphic>
      <p:bldGraphic spid="94" grpId="1">
        <p:bldAsOne/>
      </p:bldGraphic>
      <p:bldGraphic spid="94" grpId="2">
        <p:bldAsOne/>
      </p:bldGraphic>
      <p:bldGraphic spid="94" grpId="3">
        <p:bldAsOne/>
      </p:bldGraphic>
      <p:bldGraphic spid="131" grpId="0">
        <p:bldAsOne/>
      </p:bldGraphic>
      <p:bldGraphic spid="131" grpId="1">
        <p:bldAsOne/>
      </p:bldGraphic>
      <p:bldGraphic spid="131" grpId="2">
        <p:bldAsOne/>
      </p:bldGraphic>
      <p:bldGraphic spid="131" grpId="3">
        <p:bldAsOne/>
      </p:bldGraphic>
      <p:bldGraphic spid="132" grpId="0">
        <p:bldAsOne/>
      </p:bldGraphic>
      <p:bldGraphic spid="132" grpId="1">
        <p:bldAsOne/>
      </p:bldGraphic>
      <p:bldGraphic spid="132" grpId="2">
        <p:bldAsOne/>
      </p:bldGraphic>
      <p:bldGraphic spid="134" grpId="0">
        <p:bldAsOne/>
      </p:bldGraphic>
      <p:bldGraphic spid="134" grpId="1">
        <p:bldAsOne/>
      </p:bldGraphic>
      <p:bldGraphic spid="134" grpId="2">
        <p:bldAsOne/>
      </p:bldGraphic>
      <p:bldGraphic spid="135" grpId="0">
        <p:bldAsOne/>
      </p:bldGraphic>
      <p:bldGraphic spid="135" grpId="1">
        <p:bldAsOne/>
      </p:bldGraphic>
      <p:bldGraphic spid="135" grpId="2">
        <p:bldAsOne/>
      </p:bldGraphic>
      <p:bldGraphic spid="136" grpId="0">
        <p:bldAsOne/>
      </p:bldGraphic>
      <p:bldGraphic spid="136" grpId="1">
        <p:bldAsOne/>
      </p:bldGraphic>
      <p:bldGraphic spid="136" grpId="2">
        <p:bldAsOne/>
      </p:bldGraphic>
      <p:bldGraphic spid="136" grpId="3">
        <p:bldAsOne/>
      </p:bldGraphic>
      <p:bldGraphic spid="136" grpId="4">
        <p:bldAsOne/>
      </p:bldGraphic>
      <p:bldGraphic spid="85" grpId="0">
        <p:bldAsOne/>
      </p:bldGraphic>
      <p:bldGraphic spid="85" grpId="1">
        <p:bldAsOne/>
      </p:bldGraphic>
      <p:bldGraphic spid="85" grpId="2">
        <p:bldAsOne/>
      </p:bldGraphic>
      <p:bldGraphic spid="96" grpId="0">
        <p:bldAsOne/>
      </p:bldGraphic>
      <p:bldGraphic spid="96" grpId="1">
        <p:bldAsOne/>
      </p:bldGraphic>
      <p:bldGraphic spid="96" grpId="2">
        <p:bldAsOne/>
      </p:bldGraphic>
      <p:bldP spid="65" grpId="0"/>
      <p:bldP spid="65" grpId="1"/>
      <p:bldP spid="65" grpId="2"/>
      <p:bldP spid="2" grpId="0"/>
      <p:bldP spid="59" grpId="0" animBg="1"/>
      <p:bldP spid="53" grpId="0"/>
      <p:bldP spid="53" grpId="1"/>
      <p:bldP spid="54" grpId="0" animBg="1"/>
      <p:bldP spid="55" grpId="0" animBg="1"/>
      <p:bldP spid="56" grpId="0" animBg="1"/>
      <p:bldP spid="57" grpId="0" animBg="1"/>
      <p:bldP spid="60" grpId="0"/>
      <p:bldP spid="6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338342" cy="28604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Blocks are correlated if they are requested together [Li ’04]</a:t>
            </a:r>
          </a:p>
          <a:p>
            <a:pPr lvl="1"/>
            <a:r>
              <a:rPr lang="en-US" sz="2300" dirty="0" smtClean="0"/>
              <a:t>Can exist intra or inter requests</a:t>
            </a:r>
          </a:p>
          <a:p>
            <a:pPr lvl="1"/>
            <a:r>
              <a:rPr lang="en-US" sz="2300" dirty="0" smtClean="0"/>
              <a:t>Commonly encountered in storage workloads: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b="1" dirty="0" smtClean="0">
                <a:solidFill>
                  <a:srgbClr val="FF0000"/>
                </a:solidFill>
              </a:rPr>
              <a:t>Correlated blocks should be placed in separate disks!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Correlations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54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000" dirty="0" smtClean="0"/>
              <a:t>A Generic framework for Self-optimizing Parallel Storage Systems</a:t>
            </a:r>
          </a:p>
          <a:p>
            <a:pPr lvl="1"/>
            <a:r>
              <a:rPr lang="en-US" sz="2000" dirty="0"/>
              <a:t>Can be applied to storage arrays, parallel/distributed file systems, key-value stores, internal parallelism of NVM devices for high performance parallel I/O</a:t>
            </a:r>
          </a:p>
          <a:p>
            <a:pPr lvl="1"/>
            <a:r>
              <a:rPr lang="en-US" sz="2000" dirty="0" smtClean="0"/>
              <a:t>Automatically </a:t>
            </a:r>
            <a:r>
              <a:rPr lang="en-US" sz="2000" dirty="0"/>
              <a:t>a</a:t>
            </a:r>
            <a:r>
              <a:rPr lang="en-US" sz="2000" dirty="0" smtClean="0"/>
              <a:t>dapt to skewed, changing, co-existing patterns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Dynamic </a:t>
            </a:r>
            <a:r>
              <a:rPr lang="en-US" sz="3600" dirty="0" smtClean="0"/>
              <a:t>Data Layout </a:t>
            </a:r>
            <a:r>
              <a:rPr lang="en-US" sz="3600" dirty="0"/>
              <a:t>Optimization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105400" cy="31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3800"/>
            <a:ext cx="7010400" cy="4937125"/>
          </a:xfrm>
        </p:spPr>
        <p:txBody>
          <a:bodyPr/>
          <a:lstStyle/>
          <a:p>
            <a:r>
              <a:rPr lang="en-US" dirty="0" smtClean="0"/>
              <a:t>Disk I/O Monitoring</a:t>
            </a:r>
          </a:p>
          <a:p>
            <a:pPr lvl="1"/>
            <a:r>
              <a:rPr lang="en-US" sz="2400" dirty="0" smtClean="0"/>
              <a:t>Monitoring of block level I/O requests</a:t>
            </a:r>
          </a:p>
          <a:p>
            <a:pPr lvl="2"/>
            <a:r>
              <a:rPr lang="en-US" dirty="0" smtClean="0"/>
              <a:t>Such as using an I/O tracing tool 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blktrace</a:t>
            </a:r>
            <a:r>
              <a:rPr lang="en-US" dirty="0" smtClean="0">
                <a:cs typeface="Courier New" panose="02070309020205020404" pitchFamily="49" charset="0"/>
              </a:rPr>
              <a:t> [</a:t>
            </a:r>
            <a:r>
              <a:rPr lang="en-US" dirty="0" err="1" smtClean="0">
                <a:cs typeface="Courier New" panose="02070309020205020404" pitchFamily="49" charset="0"/>
              </a:rPr>
              <a:t>Axboe</a:t>
            </a:r>
            <a:r>
              <a:rPr lang="en-US" dirty="0" smtClean="0">
                <a:cs typeface="Courier New" panose="02070309020205020404" pitchFamily="49" charset="0"/>
              </a:rPr>
              <a:t> ’07]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Creating sessions of block IDs that are </a:t>
            </a:r>
            <a:r>
              <a:rPr lang="en-US" sz="2400" dirty="0" smtClean="0"/>
              <a:t>requested together</a:t>
            </a:r>
            <a:endParaRPr lang="en-US" sz="2400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Data Analysis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Analyze sessions and find block correlations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Use Frequent </a:t>
            </a:r>
            <a:r>
              <a:rPr lang="en-US" sz="2400" dirty="0" err="1" smtClean="0">
                <a:cs typeface="Courier New" panose="02070309020205020404" pitchFamily="49" charset="0"/>
              </a:rPr>
              <a:t>Itemset</a:t>
            </a:r>
            <a:r>
              <a:rPr lang="en-US" sz="2400" dirty="0" smtClean="0">
                <a:cs typeface="Courier New" panose="02070309020205020404" pitchFamily="49" charset="0"/>
              </a:rPr>
              <a:t> Mining (FIM) [</a:t>
            </a:r>
            <a:r>
              <a:rPr lang="en-US" sz="2400" dirty="0" err="1" smtClean="0">
                <a:cs typeface="Courier New" panose="02070309020205020404" pitchFamily="49" charset="0"/>
              </a:rPr>
              <a:t>Borgelt</a:t>
            </a:r>
            <a:r>
              <a:rPr lang="en-US" sz="2400" dirty="0" smtClean="0">
                <a:cs typeface="Courier New" panose="02070309020205020404" pitchFamily="49" charset="0"/>
              </a:rPr>
              <a:t> ’12] algorithms to find correlated pairs and their frequency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Use </a:t>
            </a:r>
            <a:r>
              <a:rPr lang="en-US" sz="2400" i="1" dirty="0" smtClean="0">
                <a:cs typeface="Courier New" panose="02070309020205020404" pitchFamily="49" charset="0"/>
              </a:rPr>
              <a:t>support</a:t>
            </a:r>
            <a:r>
              <a:rPr lang="en-US" sz="2400" dirty="0" smtClean="0">
                <a:cs typeface="Courier New" panose="02070309020205020404" pitchFamily="49" charset="0"/>
              </a:rPr>
              <a:t> for minimum frequency</a:t>
            </a:r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Monitoring &amp; Analysis Modules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990600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Monitoring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97180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Analysis Output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753" y="1371600"/>
            <a:ext cx="1146115" cy="1490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08" y="3352800"/>
            <a:ext cx="1508040" cy="29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aim is placing correlated blocks into separate disks (parallel storage units)</a:t>
            </a:r>
          </a:p>
          <a:p>
            <a:r>
              <a:rPr lang="en-US" sz="2200" b="1" dirty="0" smtClean="0"/>
              <a:t>Basic Layout Optimization Problem (BLOP):</a:t>
            </a:r>
          </a:p>
          <a:p>
            <a:pPr lvl="1"/>
            <a:r>
              <a:rPr lang="en-US" sz="2100" b="1" dirty="0" smtClean="0"/>
              <a:t>Definition 1: </a:t>
            </a:r>
            <a:r>
              <a:rPr lang="en-US" sz="2100" dirty="0" smtClean="0"/>
              <a:t>Given </a:t>
            </a:r>
            <a:r>
              <a:rPr lang="en-US" sz="2100" dirty="0"/>
              <a:t>a set </a:t>
            </a:r>
            <a:r>
              <a:rPr lang="en-US" sz="2100" i="1" dirty="0"/>
              <a:t>C </a:t>
            </a:r>
            <a:r>
              <a:rPr lang="en-US" sz="2100" dirty="0"/>
              <a:t>of correlated block pairs (</a:t>
            </a:r>
            <a:r>
              <a:rPr lang="en-US" sz="2100" i="1" dirty="0" err="1" smtClean="0"/>
              <a:t>i</a:t>
            </a:r>
            <a:r>
              <a:rPr lang="en-US" sz="2100" dirty="0" smtClean="0"/>
              <a:t>, </a:t>
            </a:r>
            <a:r>
              <a:rPr lang="en-US" sz="2100" i="1" dirty="0" smtClean="0"/>
              <a:t>j</a:t>
            </a:r>
            <a:r>
              <a:rPr lang="en-US" sz="2100" dirty="0"/>
              <a:t>), and </a:t>
            </a:r>
            <a:r>
              <a:rPr lang="en-US" sz="2100" i="1" dirty="0" smtClean="0"/>
              <a:t>N </a:t>
            </a:r>
            <a:r>
              <a:rPr lang="en-US" sz="2100" dirty="0" smtClean="0"/>
              <a:t>disks</a:t>
            </a:r>
            <a:r>
              <a:rPr lang="en-US" sz="2100" dirty="0"/>
              <a:t>; plan a placement strategy so that for every block </a:t>
            </a:r>
            <a:r>
              <a:rPr lang="en-US" sz="2100" dirty="0" smtClean="0"/>
              <a:t>pair (</a:t>
            </a:r>
            <a:r>
              <a:rPr lang="en-US" sz="2100" i="1" dirty="0" err="1"/>
              <a:t>i</a:t>
            </a:r>
            <a:r>
              <a:rPr lang="en-US" sz="2100" dirty="0"/>
              <a:t>, </a:t>
            </a:r>
            <a:r>
              <a:rPr lang="en-US" sz="2100" i="1" dirty="0"/>
              <a:t>j</a:t>
            </a:r>
            <a:r>
              <a:rPr lang="en-US" sz="2100" dirty="0"/>
              <a:t>) ∈ </a:t>
            </a:r>
            <a:r>
              <a:rPr lang="en-US" sz="2100" i="1" dirty="0"/>
              <a:t>C</a:t>
            </a:r>
            <a:r>
              <a:rPr lang="en-US" sz="2100" dirty="0"/>
              <a:t>, blocks </a:t>
            </a:r>
            <a:r>
              <a:rPr lang="en-US" sz="2100" i="1" dirty="0" err="1"/>
              <a:t>i</a:t>
            </a:r>
            <a:r>
              <a:rPr lang="en-US" sz="2100" i="1" dirty="0"/>
              <a:t> </a:t>
            </a:r>
            <a:r>
              <a:rPr lang="en-US" sz="2100" dirty="0"/>
              <a:t>and </a:t>
            </a:r>
            <a:r>
              <a:rPr lang="en-US" sz="2100" i="1" dirty="0"/>
              <a:t>j </a:t>
            </a:r>
            <a:r>
              <a:rPr lang="en-US" sz="2100" dirty="0"/>
              <a:t>are stored in different disks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b="1" dirty="0" smtClean="0"/>
              <a:t>Theorem:</a:t>
            </a:r>
            <a:r>
              <a:rPr lang="en-US" sz="2100" dirty="0" smtClean="0"/>
              <a:t> </a:t>
            </a:r>
            <a:r>
              <a:rPr lang="en-US" sz="2100" b="1" i="1" dirty="0"/>
              <a:t>BLOP</a:t>
            </a:r>
            <a:r>
              <a:rPr lang="en-US" sz="2100" i="1" dirty="0"/>
              <a:t> is NP-complete and equivalent to </a:t>
            </a:r>
            <a:r>
              <a:rPr lang="en-US" sz="2100" i="1" dirty="0" smtClean="0"/>
              <a:t>the </a:t>
            </a:r>
            <a:r>
              <a:rPr lang="en-US" sz="2100" dirty="0" smtClean="0"/>
              <a:t>proper </a:t>
            </a:r>
            <a:r>
              <a:rPr lang="en-US" sz="2100" dirty="0"/>
              <a:t>(vertex) </a:t>
            </a:r>
            <a:r>
              <a:rPr lang="en-US" sz="2100" dirty="0" smtClean="0"/>
              <a:t>k-coloring [Jensen ’11] </a:t>
            </a:r>
            <a:r>
              <a:rPr lang="en-US" sz="2100" i="1" dirty="0" smtClean="0"/>
              <a:t>problem for </a:t>
            </a:r>
            <a:r>
              <a:rPr lang="en-US" sz="2100" i="1" dirty="0"/>
              <a:t>k </a:t>
            </a:r>
            <a:r>
              <a:rPr lang="en-US" sz="2100" dirty="0"/>
              <a:t>= </a:t>
            </a:r>
            <a:r>
              <a:rPr lang="en-US" sz="2100" i="1" dirty="0"/>
              <a:t>N</a:t>
            </a:r>
            <a:r>
              <a:rPr lang="en-US" sz="2100" i="1" dirty="0" smtClean="0"/>
              <a:t>.</a:t>
            </a:r>
            <a:endParaRPr lang="en-US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Planning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336800" y="4867022"/>
            <a:ext cx="10668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638800" y="4858022"/>
            <a:ext cx="10668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90803"/>
            <a:ext cx="1137620" cy="2202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93" y="4070344"/>
            <a:ext cx="1473955" cy="2141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239" y="4090803"/>
            <a:ext cx="1440189" cy="21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b="1" dirty="0" smtClean="0"/>
              <a:t>BLOP</a:t>
            </a:r>
            <a:r>
              <a:rPr lang="en-US" sz="2100" dirty="0" smtClean="0"/>
              <a:t> outlines the main purpose, but needs to be modified to be applied in real settings</a:t>
            </a:r>
          </a:p>
          <a:p>
            <a:pPr lvl="1"/>
            <a:r>
              <a:rPr lang="en-US" sz="2100" dirty="0" smtClean="0"/>
              <a:t>Optimal coloring is generally not feasible (|</a:t>
            </a:r>
            <a:r>
              <a:rPr lang="en-US" sz="2100" i="1" dirty="0" smtClean="0"/>
              <a:t>V</a:t>
            </a:r>
            <a:r>
              <a:rPr lang="en-US" sz="2100" dirty="0" smtClean="0"/>
              <a:t>| ≫ </a:t>
            </a:r>
            <a:r>
              <a:rPr lang="en-US" sz="2100" i="1" dirty="0" smtClean="0"/>
              <a:t>N)</a:t>
            </a:r>
            <a:endParaRPr lang="en-US" sz="2100" dirty="0" smtClean="0"/>
          </a:p>
          <a:p>
            <a:pPr lvl="2"/>
            <a:r>
              <a:rPr lang="en-US" sz="2100" dirty="0" smtClean="0"/>
              <a:t>Use soft coloring techniques by minimizing the </a:t>
            </a:r>
            <a:r>
              <a:rPr lang="en-US" sz="2100" dirty="0"/>
              <a:t>conflicts [Fitzpatrick ’01]</a:t>
            </a:r>
            <a:endParaRPr lang="en-US" sz="2100" dirty="0" smtClean="0"/>
          </a:p>
          <a:p>
            <a:pPr lvl="1"/>
            <a:r>
              <a:rPr lang="en-US" sz="2100" dirty="0" smtClean="0"/>
              <a:t>Each disk has a maximum capacity not to be exceeded</a:t>
            </a:r>
          </a:p>
          <a:p>
            <a:pPr lvl="2"/>
            <a:r>
              <a:rPr lang="en-US" sz="2100" dirty="0" smtClean="0"/>
              <a:t>Use traditional bin-packing techniques</a:t>
            </a:r>
          </a:p>
          <a:p>
            <a:r>
              <a:rPr lang="en-US" sz="2100" b="1" dirty="0" smtClean="0"/>
              <a:t>Min-Conflict </a:t>
            </a:r>
            <a:r>
              <a:rPr lang="en-US" sz="2100" b="1" dirty="0"/>
              <a:t>Bin Packing (</a:t>
            </a:r>
            <a:r>
              <a:rPr lang="en-US" sz="2100" b="1" dirty="0" smtClean="0"/>
              <a:t>MCBP) [</a:t>
            </a:r>
            <a:r>
              <a:rPr lang="en-US" sz="2100" b="1" dirty="0" err="1" smtClean="0"/>
              <a:t>Khanafer</a:t>
            </a:r>
            <a:r>
              <a:rPr lang="en-US" sz="2100" b="1" dirty="0" smtClean="0"/>
              <a:t> ’12]</a:t>
            </a:r>
          </a:p>
          <a:p>
            <a:pPr lvl="1"/>
            <a:r>
              <a:rPr lang="en-US" sz="2100" b="1" dirty="0" smtClean="0"/>
              <a:t>Definition 2: </a:t>
            </a:r>
            <a:r>
              <a:rPr lang="en-US" sz="2100" dirty="0" smtClean="0"/>
              <a:t>Given </a:t>
            </a:r>
            <a:r>
              <a:rPr lang="en-US" sz="2100" dirty="0"/>
              <a:t>a set </a:t>
            </a:r>
            <a:r>
              <a:rPr lang="en-US" sz="2100" i="1" dirty="0"/>
              <a:t>I </a:t>
            </a:r>
            <a:r>
              <a:rPr lang="en-US" sz="2100" dirty="0"/>
              <a:t>of items </a:t>
            </a:r>
            <a:r>
              <a:rPr lang="en-US" sz="2100" i="1" dirty="0" err="1"/>
              <a:t>i</a:t>
            </a:r>
            <a:r>
              <a:rPr lang="en-US" sz="2100" i="1" dirty="0"/>
              <a:t> </a:t>
            </a:r>
            <a:r>
              <a:rPr lang="en-US" sz="2100" dirty="0"/>
              <a:t>of size </a:t>
            </a:r>
            <a:r>
              <a:rPr lang="en-US" sz="2100" i="1" dirty="0" err="1"/>
              <a:t>w</a:t>
            </a:r>
            <a:r>
              <a:rPr lang="en-US" sz="2100" i="1" baseline="-25000" dirty="0" err="1"/>
              <a:t>i</a:t>
            </a:r>
            <a:r>
              <a:rPr lang="en-US" sz="2100" dirty="0"/>
              <a:t>, </a:t>
            </a:r>
            <a:r>
              <a:rPr lang="en-US" sz="2100" i="1" dirty="0"/>
              <a:t>N </a:t>
            </a:r>
            <a:r>
              <a:rPr lang="en-US" sz="2100" dirty="0"/>
              <a:t>bins of size </a:t>
            </a:r>
            <a:r>
              <a:rPr lang="en-US" sz="2100" i="1" dirty="0"/>
              <a:t>W</a:t>
            </a:r>
            <a:r>
              <a:rPr lang="en-US" sz="2100" dirty="0"/>
              <a:t>, </a:t>
            </a:r>
            <a:r>
              <a:rPr lang="en-US" sz="2100" dirty="0" smtClean="0"/>
              <a:t>and a </a:t>
            </a:r>
            <a:r>
              <a:rPr lang="en-US" sz="2100" dirty="0"/>
              <a:t>conflict graph </a:t>
            </a:r>
            <a:r>
              <a:rPr lang="en-US" sz="2100" i="1" dirty="0"/>
              <a:t>G </a:t>
            </a:r>
            <a:r>
              <a:rPr lang="en-US" sz="2100" dirty="0"/>
              <a:t>= (</a:t>
            </a:r>
            <a:r>
              <a:rPr lang="en-US" sz="2100" i="1" dirty="0"/>
              <a:t>I</a:t>
            </a:r>
            <a:r>
              <a:rPr lang="en-US" sz="2100" dirty="0"/>
              <a:t>,</a:t>
            </a:r>
            <a:r>
              <a:rPr lang="en-US" sz="2100" i="1" dirty="0"/>
              <a:t>E</a:t>
            </a:r>
            <a:r>
              <a:rPr lang="en-US" sz="2100" dirty="0"/>
              <a:t>) where (</a:t>
            </a:r>
            <a:r>
              <a:rPr lang="en-US" sz="2100" i="1" dirty="0" err="1"/>
              <a:t>i</a:t>
            </a:r>
            <a:r>
              <a:rPr lang="en-US" sz="2100" dirty="0"/>
              <a:t>, </a:t>
            </a:r>
            <a:r>
              <a:rPr lang="en-US" sz="2100" i="1" dirty="0"/>
              <a:t>j</a:t>
            </a:r>
            <a:r>
              <a:rPr lang="en-US" sz="2100" dirty="0"/>
              <a:t>) ∈ </a:t>
            </a:r>
            <a:r>
              <a:rPr lang="en-US" sz="2100" i="1" dirty="0"/>
              <a:t>E </a:t>
            </a:r>
            <a:r>
              <a:rPr lang="en-US" sz="2100" dirty="0"/>
              <a:t>if items </a:t>
            </a:r>
            <a:r>
              <a:rPr lang="en-US" sz="2100" i="1" dirty="0" err="1"/>
              <a:t>i</a:t>
            </a:r>
            <a:r>
              <a:rPr lang="en-US" sz="2100" i="1" dirty="0"/>
              <a:t> </a:t>
            </a:r>
            <a:r>
              <a:rPr lang="en-US" sz="2100" dirty="0" smtClean="0"/>
              <a:t>and </a:t>
            </a:r>
            <a:r>
              <a:rPr lang="en-US" sz="2100" i="1" dirty="0" smtClean="0"/>
              <a:t>j </a:t>
            </a:r>
            <a:r>
              <a:rPr lang="en-US" sz="2100" dirty="0"/>
              <a:t>cannot be packed in the same bin, compute the </a:t>
            </a:r>
            <a:r>
              <a:rPr lang="en-US" sz="2100" dirty="0" smtClean="0"/>
              <a:t>minimum number </a:t>
            </a:r>
            <a:r>
              <a:rPr lang="en-US" sz="2100" dirty="0"/>
              <a:t>of conflicts that must occur if the set </a:t>
            </a:r>
            <a:r>
              <a:rPr lang="en-US" sz="2100" i="1" dirty="0"/>
              <a:t>I </a:t>
            </a:r>
            <a:r>
              <a:rPr lang="en-US" sz="2100" dirty="0"/>
              <a:t>is packed </a:t>
            </a:r>
            <a:r>
              <a:rPr lang="en-US" sz="2100" dirty="0" smtClean="0"/>
              <a:t>in </a:t>
            </a:r>
            <a:r>
              <a:rPr lang="en-US" sz="2100" i="1" dirty="0" smtClean="0"/>
              <a:t>N </a:t>
            </a:r>
            <a:r>
              <a:rPr lang="en-US" sz="2100" dirty="0"/>
              <a:t>bins of size </a:t>
            </a:r>
            <a:r>
              <a:rPr lang="en-US" sz="2100" i="1" dirty="0"/>
              <a:t>W</a:t>
            </a:r>
            <a:r>
              <a:rPr lang="en-US" sz="2100" dirty="0" smtClean="0"/>
              <a:t>.</a:t>
            </a:r>
          </a:p>
          <a:p>
            <a:pPr marL="695325" lvl="2" indent="-342900"/>
            <a:r>
              <a:rPr lang="en-US" sz="2100" b="1" dirty="0" smtClean="0"/>
              <a:t>Theorem 2:</a:t>
            </a:r>
            <a:r>
              <a:rPr lang="en-US" sz="2100" dirty="0" smtClean="0"/>
              <a:t> </a:t>
            </a:r>
            <a:r>
              <a:rPr lang="en-US" sz="2100" b="1" i="1" dirty="0" smtClean="0"/>
              <a:t>MCBP</a:t>
            </a:r>
            <a:r>
              <a:rPr lang="en-US" sz="2100" i="1" dirty="0" smtClean="0"/>
              <a:t> </a:t>
            </a:r>
            <a:r>
              <a:rPr lang="en-US" sz="2100" i="1" dirty="0"/>
              <a:t>is </a:t>
            </a:r>
            <a:r>
              <a:rPr lang="en-US" sz="2100" i="1" dirty="0" smtClean="0"/>
              <a:t>NP-complete.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Planning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16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9967"/>
            <a:ext cx="5498516" cy="48045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Placement Planning </a:t>
            </a:r>
            <a:r>
              <a:rPr lang="en-US" sz="3600" dirty="0" smtClean="0"/>
              <a:t>Heuristic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7810" y="1524000"/>
            <a:ext cx="32399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Start with initial placement</a:t>
            </a:r>
            <a:endParaRPr lang="en-US" sz="1700" b="1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5823117" y="1905000"/>
            <a:ext cx="33970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Calculate Total Correlation Frequency (TCF) values of each vertex</a:t>
            </a:r>
            <a:endParaRPr lang="en-US" sz="1700" b="1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5823117" y="3048000"/>
            <a:ext cx="33970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Perform local optimizations in TCF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Consider correlation strengths stored in edge weights in conflict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If there are more than one candidate color, consider disk capacities</a:t>
            </a:r>
            <a:endParaRPr lang="en-US" sz="1700" b="1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5823117" y="5638800"/>
            <a:ext cx="33970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Repeat local optimizations until delta conflicts &lt; </a:t>
            </a:r>
            <a:r>
              <a:rPr lang="el-GR" sz="1700" b="1" baseline="0" dirty="0" smtClean="0"/>
              <a:t>ε</a:t>
            </a:r>
            <a:endParaRPr lang="en-US" sz="1700" b="1" baseline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029200" y="1676400"/>
            <a:ext cx="7939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ight Brace 12"/>
          <p:cNvSpPr/>
          <p:nvPr/>
        </p:nvSpPr>
        <p:spPr bwMode="auto">
          <a:xfrm>
            <a:off x="5562600" y="2057400"/>
            <a:ext cx="381000" cy="7620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133600" y="5791200"/>
            <a:ext cx="3708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ight Brace 14"/>
          <p:cNvSpPr/>
          <p:nvPr/>
        </p:nvSpPr>
        <p:spPr bwMode="auto">
          <a:xfrm>
            <a:off x="5562600" y="3200400"/>
            <a:ext cx="381000" cy="248454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970657"/>
            <a:ext cx="52759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baseline="0" dirty="0" smtClean="0"/>
              <a:t>Worst-case Time Complexity: O(|</a:t>
            </a:r>
            <a:r>
              <a:rPr lang="en-US" sz="1700" b="1" baseline="0" dirty="0" err="1" smtClean="0"/>
              <a:t>V|log|V</a:t>
            </a:r>
            <a:r>
              <a:rPr lang="en-US" sz="1700" b="1" baseline="0" dirty="0" smtClean="0"/>
              <a:t>| + |E|)</a:t>
            </a:r>
            <a:endParaRPr lang="en-US" sz="1700" b="1" baseline="0" dirty="0"/>
          </a:p>
        </p:txBody>
      </p:sp>
    </p:spTree>
    <p:extLst>
      <p:ext uri="{BB962C8B-B14F-4D97-AF65-F5344CB8AC3E}">
        <p14:creationId xmlns:p14="http://schemas.microsoft.com/office/powerpoint/2010/main" val="3147391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 animBg="1"/>
      <p:bldP spid="15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0"/>
  <p:tag name="AUTODATETIMEFORMAT" val="$WEEKDAY, $MONTHNAME $DAY, $HH:$MM:$SS $AMPM"/>
  <p:tag name="AUTODATETIMEFLAGS" val="27568"/>
</p:tagLst>
</file>

<file path=ppt/theme/theme1.xml><?xml version="1.0" encoding="utf-8"?>
<a:theme xmlns:a="http://schemas.openxmlformats.org/drawingml/2006/main" name="nihat-phd">
  <a:themeElements>
    <a:clrScheme name="Uof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0000"/>
      </a:accent1>
      <a:accent2>
        <a:srgbClr val="CC0000"/>
      </a:accent2>
      <a:accent3>
        <a:srgbClr val="FFFFFF"/>
      </a:accent3>
      <a:accent4>
        <a:srgbClr val="2870FF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25711</TotalTime>
  <Words>1536</Words>
  <Application>Microsoft Office PowerPoint</Application>
  <PresentationFormat>On-screen Show (4:3)</PresentationFormat>
  <Paragraphs>224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Wingdings</vt:lpstr>
      <vt:lpstr>nihat-phd</vt:lpstr>
      <vt:lpstr>Equation</vt:lpstr>
      <vt:lpstr>PowerPoint Presentation</vt:lpstr>
      <vt:lpstr>Outline</vt:lpstr>
      <vt:lpstr>High Performance Parallel I/O</vt:lpstr>
      <vt:lpstr>Block Correlations</vt:lpstr>
      <vt:lpstr>Dynamic Data Layout Optimization Framework</vt:lpstr>
      <vt:lpstr>Monitoring &amp; Analysis Modules</vt:lpstr>
      <vt:lpstr>Placement Planning Module</vt:lpstr>
      <vt:lpstr>Placement Planning Module</vt:lpstr>
      <vt:lpstr>Placement Planning Heuristic</vt:lpstr>
      <vt:lpstr>Data Reorganization Module</vt:lpstr>
      <vt:lpstr>Additional Optimizations</vt:lpstr>
      <vt:lpstr>Evaluation</vt:lpstr>
      <vt:lpstr>Evaluation: I/O Performance src2 Trace - AFA</vt:lpstr>
      <vt:lpstr>Evaluation: I/O Performance wdev Trace - HSA</vt:lpstr>
      <vt:lpstr>Evaluation: Migration Cost</vt:lpstr>
      <vt:lpstr>References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and Predictability of Storage Arrays</dc:title>
  <dc:creator>naltipar</dc:creator>
  <cp:lastModifiedBy>PC</cp:lastModifiedBy>
  <cp:revision>967</cp:revision>
  <cp:lastPrinted>1601-01-01T00:00:00Z</cp:lastPrinted>
  <dcterms:created xsi:type="dcterms:W3CDTF">2012-03-26T17:22:56Z</dcterms:created>
  <dcterms:modified xsi:type="dcterms:W3CDTF">2016-12-20T09:38:10Z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